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37"/>
  </p:notesMasterIdLst>
  <p:handoutMasterIdLst>
    <p:handoutMasterId r:id="rId38"/>
  </p:handoutMasterIdLst>
  <p:sldIdLst>
    <p:sldId id="256" r:id="rId2"/>
    <p:sldId id="259" r:id="rId3"/>
    <p:sldId id="258" r:id="rId4"/>
    <p:sldId id="260" r:id="rId5"/>
    <p:sldId id="261" r:id="rId6"/>
    <p:sldId id="288" r:id="rId7"/>
    <p:sldId id="287" r:id="rId8"/>
    <p:sldId id="289" r:id="rId9"/>
    <p:sldId id="290" r:id="rId10"/>
    <p:sldId id="291" r:id="rId11"/>
    <p:sldId id="292" r:id="rId12"/>
    <p:sldId id="317" r:id="rId13"/>
    <p:sldId id="318" r:id="rId14"/>
    <p:sldId id="319" r:id="rId15"/>
    <p:sldId id="293" r:id="rId16"/>
    <p:sldId id="294" r:id="rId17"/>
    <p:sldId id="31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311" r:id="rId34"/>
    <p:sldId id="312" r:id="rId35"/>
    <p:sldId id="313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</p:showPr>
  <p:clrMru>
    <a:srgbClr val="00CC99"/>
    <a:srgbClr val="000066"/>
    <a:srgbClr val="000099"/>
    <a:srgbClr val="0000CC"/>
    <a:srgbClr val="000000"/>
    <a:srgbClr val="990033"/>
    <a:srgbClr val="CC0000"/>
    <a:srgbClr val="D47EE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15" autoAdjust="0"/>
    <p:restoredTop sz="94563" autoAdjust="0"/>
  </p:normalViewPr>
  <p:slideViewPr>
    <p:cSldViewPr>
      <p:cViewPr varScale="1">
        <p:scale>
          <a:sx n="51" d="100"/>
          <a:sy n="51" d="100"/>
        </p:scale>
        <p:origin x="-1080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6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146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8AB14B0-4737-4B17-8D1D-60FE92EAA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144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5055A73-2925-4493-A18F-B4572D0FD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2" y="233"/>
              <a:ext cx="1856" cy="3626"/>
              <a:chOff x="3010" y="777"/>
              <a:chExt cx="1856" cy="3626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4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798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7" y="2163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7" y="973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1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1" y="1324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42" y="127"/>
              <a:ext cx="356" cy="608"/>
              <a:chOff x="1728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31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9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7" y="3308"/>
              <a:ext cx="500" cy="500"/>
              <a:chOff x="1727" y="867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9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9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70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16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6847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6848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BC924-7C84-44CF-8C13-2203A3050D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B6FCD-E3B0-40F8-9892-E90588EFBD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382F0-093E-4B13-A868-16417008A1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9FE54-74ED-455A-93B2-65293DC1E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E21F6-F85D-4344-A242-FB26B28BB6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F1566-559F-4F3D-BA56-5D074C2F5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2F5D7-0395-4746-8F8E-80E30EB5AF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AD3D4-7146-4E63-BA97-82AAC7EC6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EEA2C-4FD9-4561-A1D0-015FBF15D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448AD-85B6-4EA9-9DBE-475E3CB80F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9DD86-3482-412F-85F9-2D1A4D12A3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4953C-FC23-4B17-8846-38C25B041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75779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5129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75781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82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83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5784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5131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75786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87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88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89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90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5163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75792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5793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5794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3" y="1722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5132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75796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97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798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133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75800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801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802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134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75804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805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806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5807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08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09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10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11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12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13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14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15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16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17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18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19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820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5821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4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5823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5824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ru-RU"/>
              <a:t>Paint</a:t>
            </a:r>
          </a:p>
        </p:txBody>
      </p:sp>
      <p:sp>
        <p:nvSpPr>
          <p:cNvPr id="75825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E6BD425-0218-4AAF-A4CA-51073C930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</p:sldLayoutIdLst>
  <p:transition spd="med">
    <p:checker/>
  </p:transition>
  <p:hf sldNum="0" hd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33.xml"/><Relationship Id="rId4" Type="http://schemas.openxmlformats.org/officeDocument/2006/relationships/slide" Target="slide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&#1040;&#1076;&#1084;&#1080;&#1085;&#1080;&#1089;&#1090;&#1088;&#1072;&#1090;&#1086;&#1088;.A4AXSBF3FDB6Y53\&#1056;&#1072;&#1073;&#1086;&#1095;&#1080;&#1081;%20&#1089;&#1090;&#1086;&#1083;\school\&#1085;&#1086;&#1074;&#1086;&#1077;\leason2a\24.bmp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file:///C:\Documents%20and%20Settings\&#1040;&#1076;&#1084;&#1080;&#1085;&#1080;&#1089;&#1090;&#1088;&#1072;&#1090;&#1086;&#1088;.A4AXSBF3FDB6Y53\&#1056;&#1072;&#1073;&#1086;&#1095;&#1080;&#1081;%20&#1089;&#1090;&#1086;&#1083;\school\&#1085;&#1086;&#1074;&#1086;&#1077;\leason2a\11.jpg" TargetMode="Externa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Paint_/paint.ht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file:///C:\Documents%20and%20Settings\&#1040;&#1076;&#1084;&#1080;&#1085;&#1080;&#1089;&#1090;&#1088;&#1072;&#1090;&#1086;&#1088;.A4AXSBF3FDB6Y53\&#1056;&#1072;&#1073;&#1086;&#1095;&#1080;&#1081;%20&#1089;&#1090;&#1086;&#1083;\school\&#1085;&#1086;&#1074;&#1086;&#1077;\leason2a\002.jpg" TargetMode="Externa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F:\..\&#1040;&#1076;&#1084;&#1080;&#1085;&#1080;&#1089;&#1090;&#1088;&#1072;&#1090;&#1086;&#1088;.A4AXSBF3FDB6Y53\&#1056;&#1072;&#1073;&#1086;&#1095;&#1080;&#1081;%20&#1089;&#1090;&#1086;&#1083;\school\&#1085;&#1086;&#1074;&#1086;&#1077;\leason2a\12.bmp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F:\..\&#1040;&#1076;&#1084;&#1080;&#1085;&#1080;&#1089;&#1090;&#1088;&#1072;&#1090;&#1086;&#1088;.A4AXSBF3FDB6Y53\&#1056;&#1072;&#1073;&#1086;&#1095;&#1080;&#1081;%20&#1089;&#1090;&#1086;&#1083;\school\&#1085;&#1086;&#1074;&#1086;&#1077;\leason2a\13.bmp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file:///C:\Documents%20and%20Settings\&#1040;&#1076;&#1084;&#1080;&#1085;&#1080;&#1089;&#1090;&#1088;&#1072;&#1090;&#1086;&#1088;.A4AXSBF3FDB6Y53\&#1056;&#1072;&#1073;&#1086;&#1095;&#1080;&#1081;%20&#1089;&#1090;&#1086;&#1083;\school\&#1085;&#1086;&#1074;&#1086;&#1077;\leason2a\21.bmp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&#1040;&#1076;&#1084;&#1080;&#1085;&#1080;&#1089;&#1090;&#1088;&#1072;&#1090;&#1086;&#1088;.A4AXSBF3FDB6Y53\&#1056;&#1072;&#1073;&#1086;&#1095;&#1080;&#1081;%20&#1089;&#1090;&#1086;&#1083;\school\&#1085;&#1086;&#1074;&#1086;&#1077;\leason2a\22.bmp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&#1040;&#1076;&#1084;&#1080;&#1085;&#1080;&#1089;&#1090;&#1088;&#1072;&#1090;&#1086;&#1088;.A4AXSBF3FDB6Y53\&#1056;&#1072;&#1073;&#1086;&#1095;&#1080;&#1081;%20&#1089;&#1090;&#1086;&#1083;\school\&#1085;&#1086;&#1074;&#1086;&#1077;\leason2a\23.bmp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27738"/>
            <a:ext cx="2895600" cy="441325"/>
          </a:xfrm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4600" y="1911350"/>
            <a:ext cx="6192838" cy="189865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latin typeface="Arial" charset="0"/>
              </a:rPr>
              <a:t>Растровая графика – рисование в </a:t>
            </a:r>
            <a:r>
              <a:rPr lang="en-US" dirty="0" smtClean="0">
                <a:latin typeface="Arial" charset="0"/>
              </a:rPr>
              <a:t>Paint</a:t>
            </a:r>
            <a:r>
              <a:rPr lang="ru-RU" dirty="0" smtClean="0">
                <a:latin typeface="Arial" charset="0"/>
              </a:rPr>
              <a:t/>
            </a:r>
            <a:br>
              <a:rPr lang="ru-RU" dirty="0" smtClean="0">
                <a:latin typeface="Arial" charset="0"/>
              </a:rPr>
            </a:br>
            <a:endParaRPr lang="ru-RU" dirty="0" smtClean="0">
              <a:latin typeface="Arial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219200" y="3602038"/>
            <a:ext cx="6629400" cy="207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Arial" charset="0"/>
                <a:hlinkClick r:id="rId3" action="ppaction://hlinksldjump"/>
              </a:rPr>
              <a:t>Работа с основными графическими примитивами в </a:t>
            </a:r>
            <a:r>
              <a:rPr lang="en-US" b="1">
                <a:latin typeface="Times New Roman" pitchFamily="18" charset="0"/>
                <a:cs typeface="Arial" charset="0"/>
                <a:hlinkClick r:id="rId3" action="ppaction://hlinksldjump"/>
              </a:rPr>
              <a:t>Paint</a:t>
            </a:r>
            <a:endParaRPr lang="ru-RU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Arial" charset="0"/>
                <a:hlinkClick r:id="rId4" action="ppaction://hlinksldjump"/>
              </a:rPr>
              <a:t>Дидактические материалы для работы в графическом редакторе</a:t>
            </a:r>
            <a:endParaRPr lang="en-US" b="1">
              <a:latin typeface="Times New Roman" pitchFamily="18" charset="0"/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ru-RU" b="1">
                <a:latin typeface="Arial" charset="0"/>
                <a:cs typeface="Times New Roman" pitchFamily="18" charset="0"/>
                <a:hlinkClick r:id="rId5" action="ppaction://hlinksldjump"/>
              </a:rPr>
              <a:t>Задания для тренировки</a:t>
            </a:r>
            <a:endParaRPr lang="en-US" b="1">
              <a:latin typeface="Arial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b="1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27651" name="Text Box 2"/>
          <p:cNvSpPr txBox="1">
            <a:spLocks noChangeArrowheads="1"/>
          </p:cNvSpPr>
          <p:nvPr/>
        </p:nvSpPr>
        <p:spPr bwMode="auto">
          <a:xfrm>
            <a:off x="609600" y="609600"/>
            <a:ext cx="3505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7652" name="Picture 3" descr="C:\Documents and Settings\Администратор.A4AXSBF3FDB6Y53\Рабочий стол\school\новое\leason2a\24.bmp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838200" y="838200"/>
            <a:ext cx="2171700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3505200" y="762000"/>
            <a:ext cx="4572000" cy="38004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Затем идет команда </a:t>
            </a:r>
            <a:r>
              <a:rPr lang="ru-RU" b="1">
                <a:cs typeface="Times New Roman" pitchFamily="18" charset="0"/>
              </a:rPr>
              <a:t>Рисунок</a:t>
            </a:r>
            <a:r>
              <a:rPr lang="ru-RU">
                <a:cs typeface="Times New Roman" pitchFamily="18" charset="0"/>
              </a:rPr>
              <a:t> - 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Отразить/повернуть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открывает окно "Отразить/ повернуть". Применяется как к рисунку, так и к выделенной области.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Растянуть/наклонить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открывает окно "Растянуть /наклонить". Применяется как к рисунку, так и к выделенной области.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Обратить цвета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меняет все цвета выделенной области или рисунка на противоположные.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Атрибуты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изменение атрибутов рисунка.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Очистить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очищает рисунок.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Непрозрачный фон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включает/выключает прозрачность фона. 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1143000" y="533400"/>
            <a:ext cx="70104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Остались еще 2 команды – </a:t>
            </a:r>
            <a:r>
              <a:rPr lang="ru-RU" b="1">
                <a:cs typeface="Times New Roman" pitchFamily="18" charset="0"/>
              </a:rPr>
              <a:t>Палитра</a:t>
            </a:r>
            <a:r>
              <a:rPr lang="ru-RU">
                <a:cs typeface="Times New Roman" pitchFamily="18" charset="0"/>
              </a:rPr>
              <a:t> и </a:t>
            </a:r>
            <a:r>
              <a:rPr lang="ru-RU" b="1">
                <a:cs typeface="Times New Roman" pitchFamily="18" charset="0"/>
              </a:rPr>
              <a:t>Справка</a:t>
            </a:r>
            <a:r>
              <a:rPr lang="ru-RU">
                <a:cs typeface="Times New Roman" pitchFamily="18" charset="0"/>
              </a:rPr>
              <a:t>. В команде </a:t>
            </a:r>
            <a:r>
              <a:rPr lang="ru-RU" b="1">
                <a:cs typeface="Times New Roman" pitchFamily="18" charset="0"/>
              </a:rPr>
              <a:t>Палитра</a:t>
            </a:r>
            <a:r>
              <a:rPr lang="ru-RU">
                <a:cs typeface="Times New Roman" pitchFamily="18" charset="0"/>
              </a:rPr>
              <a:t> лишь один пункт — </a:t>
            </a:r>
            <a:r>
              <a:rPr lang="ru-RU" b="1">
                <a:cs typeface="Times New Roman" pitchFamily="18" charset="0"/>
              </a:rPr>
              <a:t>Изменить палитру</a:t>
            </a:r>
            <a:r>
              <a:rPr lang="ru-RU">
                <a:cs typeface="Times New Roman" pitchFamily="18" charset="0"/>
              </a:rPr>
              <a:t>. Нажатие на него открывает окно, в котором можно изменить цвета палитры. На вкладке </a:t>
            </a:r>
            <a:r>
              <a:rPr lang="ru-RU" b="1">
                <a:cs typeface="Times New Roman" pitchFamily="18" charset="0"/>
              </a:rPr>
              <a:t>Справка</a:t>
            </a:r>
            <a:r>
              <a:rPr lang="ru-RU">
                <a:cs typeface="Times New Roman" pitchFamily="18" charset="0"/>
              </a:rPr>
              <a:t> можно получить подсказку по работе в программе Paint. На этом обучение рисованию в Paint можно считать законченным.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 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29699" name="Text Box 1026"/>
          <p:cNvSpPr txBox="1">
            <a:spLocks noChangeArrowheads="1"/>
          </p:cNvSpPr>
          <p:nvPr/>
        </p:nvSpPr>
        <p:spPr bwMode="auto">
          <a:xfrm>
            <a:off x="762000" y="609600"/>
            <a:ext cx="80772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i="1">
                <a:cs typeface="Times New Roman" pitchFamily="18" charset="0"/>
              </a:rPr>
              <a:t>Основные последовательности действий:	</a:t>
            </a:r>
            <a:endParaRPr lang="ru-RU" sz="16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1600" b="1">
                <a:cs typeface="Times New Roman" pitchFamily="18" charset="0"/>
              </a:rPr>
              <a:t>1.  Создание рисунка:</a:t>
            </a:r>
          </a:p>
          <a:p>
            <a:pPr>
              <a:spcBef>
                <a:spcPct val="50000"/>
              </a:spcBef>
            </a:pPr>
            <a:r>
              <a:rPr lang="ru-RU" sz="1600">
                <a:cs typeface="Times New Roman" pitchFamily="18" charset="0"/>
              </a:rPr>
              <a:t>а)	выбрать необходимый инструмент и выделить (утопленная кнопка);</a:t>
            </a:r>
          </a:p>
          <a:p>
            <a:pPr>
              <a:spcBef>
                <a:spcPct val="50000"/>
              </a:spcBef>
            </a:pPr>
            <a:r>
              <a:rPr lang="ru-RU" sz="1600">
                <a:cs typeface="Times New Roman" pitchFamily="18" charset="0"/>
              </a:rPr>
              <a:t>б)       на рабочем поле щелкнуть мышью в нужном месте;	</a:t>
            </a:r>
          </a:p>
          <a:p>
            <a:pPr>
              <a:spcBef>
                <a:spcPct val="50000"/>
              </a:spcBef>
            </a:pPr>
            <a:r>
              <a:rPr lang="ru-RU" sz="1600">
                <a:cs typeface="Times New Roman" pitchFamily="18" charset="0"/>
              </a:rPr>
              <a:t>в)       не отпуская левую кнопку мыши, вытянуть фигуру до нужных</a:t>
            </a:r>
            <a:br>
              <a:rPr lang="ru-RU" sz="1600">
                <a:cs typeface="Times New Roman" pitchFamily="18" charset="0"/>
              </a:rPr>
            </a:br>
            <a:r>
              <a:rPr lang="ru-RU" sz="1600">
                <a:cs typeface="Times New Roman" pitchFamily="18" charset="0"/>
              </a:rPr>
              <a:t>размеров.	</a:t>
            </a:r>
          </a:p>
          <a:p>
            <a:pPr>
              <a:spcBef>
                <a:spcPct val="50000"/>
              </a:spcBef>
            </a:pPr>
            <a:r>
              <a:rPr lang="ru-RU" sz="1600" b="1">
                <a:cs typeface="Times New Roman" pitchFamily="18" charset="0"/>
              </a:rPr>
              <a:t>2. Выбор палитры цветов:</a:t>
            </a:r>
          </a:p>
          <a:p>
            <a:pPr>
              <a:spcBef>
                <a:spcPct val="50000"/>
              </a:spcBef>
            </a:pPr>
            <a:r>
              <a:rPr lang="ru-RU" sz="1600">
                <a:cs typeface="Times New Roman" pitchFamily="18" charset="0"/>
              </a:rPr>
              <a:t>а)	для выбора основного цвета, щелкнуть по нужному цвету левой</a:t>
            </a:r>
            <a:br>
              <a:rPr lang="ru-RU" sz="1600">
                <a:cs typeface="Times New Roman" pitchFamily="18" charset="0"/>
              </a:rPr>
            </a:br>
            <a:r>
              <a:rPr lang="ru-RU" sz="1600">
                <a:cs typeface="Times New Roman" pitchFamily="18" charset="0"/>
              </a:rPr>
              <a:t>кнопкой мыши;</a:t>
            </a:r>
          </a:p>
          <a:p>
            <a:pPr>
              <a:spcBef>
                <a:spcPct val="50000"/>
              </a:spcBef>
            </a:pPr>
            <a:r>
              <a:rPr lang="ru-RU" sz="1600">
                <a:cs typeface="Times New Roman" pitchFamily="18" charset="0"/>
              </a:rPr>
              <a:t>б)	для выбора фонового цвета, щелкнуть по нужному цвету правой</a:t>
            </a:r>
            <a:br>
              <a:rPr lang="ru-RU" sz="1600">
                <a:cs typeface="Times New Roman" pitchFamily="18" charset="0"/>
              </a:rPr>
            </a:br>
            <a:r>
              <a:rPr lang="ru-RU" sz="1600">
                <a:cs typeface="Times New Roman" pitchFamily="18" charset="0"/>
              </a:rPr>
              <a:t>кнопкой мыши;</a:t>
            </a:r>
          </a:p>
          <a:p>
            <a:pPr>
              <a:spcBef>
                <a:spcPct val="50000"/>
              </a:spcBef>
            </a:pPr>
            <a:r>
              <a:rPr lang="ru-RU" sz="1600">
                <a:cs typeface="Times New Roman" pitchFamily="18" charset="0"/>
              </a:rPr>
              <a:t>в)	при создании графического объекта левой кнопкой мыши, объект</a:t>
            </a:r>
            <a:br>
              <a:rPr lang="ru-RU" sz="1600">
                <a:cs typeface="Times New Roman" pitchFamily="18" charset="0"/>
              </a:rPr>
            </a:br>
            <a:r>
              <a:rPr lang="ru-RU" sz="1600">
                <a:cs typeface="Times New Roman" pitchFamily="18" charset="0"/>
              </a:rPr>
              <a:t>будет основного цвета, при работе с правой кнопкой мыши - фо­нового.</a:t>
            </a:r>
          </a:p>
          <a:p>
            <a:pPr>
              <a:spcBef>
                <a:spcPct val="50000"/>
              </a:spcBef>
            </a:pPr>
            <a:r>
              <a:rPr lang="ru-RU" sz="1600" b="1">
                <a:cs typeface="Times New Roman" pitchFamily="18" charset="0"/>
              </a:rPr>
              <a:t>3.  Управление графическими объектами:</a:t>
            </a:r>
            <a:r>
              <a:rPr lang="ru-RU" sz="1600">
                <a:cs typeface="Times New Roman" pitchFamily="18" charset="0"/>
              </a:rPr>
              <a:t>	</a:t>
            </a:r>
          </a:p>
          <a:p>
            <a:pPr>
              <a:spcBef>
                <a:spcPct val="50000"/>
              </a:spcBef>
            </a:pPr>
            <a:r>
              <a:rPr lang="ru-RU" sz="1600">
                <a:cs typeface="Times New Roman" pitchFamily="18" charset="0"/>
              </a:rPr>
              <a:t>Для управления отдельными объектами (изменить масштаб, повернуть и т. д.) необходимо первоначально его выделить.</a:t>
            </a:r>
          </a:p>
          <a:p>
            <a:pPr>
              <a:spcBef>
                <a:spcPct val="50000"/>
              </a:spcBef>
            </a:pPr>
            <a:endParaRPr lang="ru-RU" sz="1600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990600" y="685800"/>
            <a:ext cx="7467600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cs typeface="Times New Roman" pitchFamily="18" charset="0"/>
              </a:rPr>
              <a:t>Основные операции с выделенным фрагментом:</a:t>
            </a:r>
            <a:r>
              <a:rPr lang="ru-RU" sz="1600" b="1" i="1">
                <a:cs typeface="Times New Roman" pitchFamily="18" charset="0"/>
              </a:rPr>
              <a:t>	</a:t>
            </a:r>
            <a:endParaRPr lang="ru-RU" sz="16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1600" b="1">
                <a:cs typeface="Times New Roman" pitchFamily="18" charset="0"/>
              </a:rPr>
              <a:t>1.Переместить </a:t>
            </a:r>
            <a:r>
              <a:rPr lang="ru-RU" sz="1600">
                <a:cs typeface="Times New Roman" pitchFamily="18" charset="0"/>
              </a:rPr>
              <a:t>- навести мышь внутрь фрагмента и, удерживая левую      </a:t>
            </a:r>
            <a:br>
              <a:rPr lang="ru-RU" sz="1600">
                <a:cs typeface="Times New Roman" pitchFamily="18" charset="0"/>
              </a:rPr>
            </a:br>
            <a:r>
              <a:rPr lang="ru-RU" sz="1600">
                <a:cs typeface="Times New Roman" pitchFamily="18" charset="0"/>
              </a:rPr>
              <a:t>кнопку мыши, переместить мышь;	</a:t>
            </a:r>
          </a:p>
          <a:p>
            <a:pPr>
              <a:spcBef>
                <a:spcPct val="50000"/>
              </a:spcBef>
            </a:pPr>
            <a:r>
              <a:rPr lang="ru-RU" sz="1600" b="1">
                <a:cs typeface="Times New Roman" pitchFamily="18" charset="0"/>
              </a:rPr>
              <a:t>2.Скопировать </a:t>
            </a:r>
            <a:r>
              <a:rPr lang="ru-RU" sz="1600">
                <a:cs typeface="Times New Roman" pitchFamily="18" charset="0"/>
              </a:rPr>
              <a:t>- так же как переместить, но удерживая клавишу </a:t>
            </a:r>
            <a:r>
              <a:rPr lang="en-US" sz="1600" b="1">
                <a:cs typeface="Times New Roman" pitchFamily="18" charset="0"/>
              </a:rPr>
              <a:t>Ctrl</a:t>
            </a:r>
            <a:r>
              <a:rPr lang="ru-RU" sz="1600" b="1">
                <a:cs typeface="Times New Roman" pitchFamily="18" charset="0"/>
              </a:rPr>
              <a:t>;</a:t>
            </a:r>
            <a:endParaRPr lang="ru-RU" sz="16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1600">
                <a:cs typeface="Times New Roman" pitchFamily="18" charset="0"/>
              </a:rPr>
              <a:t>3.</a:t>
            </a:r>
            <a:r>
              <a:rPr lang="ru-RU" sz="1600" b="1">
                <a:cs typeface="Times New Roman" pitchFamily="18" charset="0"/>
              </a:rPr>
              <a:t>Получить шлейф</a:t>
            </a:r>
            <a:r>
              <a:rPr lang="ru-RU" sz="1600">
                <a:cs typeface="Times New Roman" pitchFamily="18" charset="0"/>
              </a:rPr>
              <a:t> - так же как переместить, но удерживая клавишу   </a:t>
            </a:r>
            <a:br>
              <a:rPr lang="ru-RU" sz="1600">
                <a:cs typeface="Times New Roman" pitchFamily="18" charset="0"/>
              </a:rPr>
            </a:br>
            <a:r>
              <a:rPr lang="en-US" sz="1600" b="1">
                <a:cs typeface="Times New Roman" pitchFamily="18" charset="0"/>
              </a:rPr>
              <a:t>Shift</a:t>
            </a:r>
            <a:r>
              <a:rPr lang="ru-RU" sz="1600" b="1">
                <a:cs typeface="Times New Roman" pitchFamily="18" charset="0"/>
              </a:rPr>
              <a:t>;	</a:t>
            </a:r>
            <a:r>
              <a:rPr lang="ru-RU" sz="1600" b="1" baseline="30000">
                <a:cs typeface="Times New Roman" pitchFamily="18" charset="0"/>
              </a:rPr>
              <a:t>;</a:t>
            </a:r>
            <a:endParaRPr lang="ru-RU" sz="16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1600" b="1">
                <a:cs typeface="Times New Roman" pitchFamily="18" charset="0"/>
              </a:rPr>
              <a:t>4.Изменить размер </a:t>
            </a:r>
            <a:r>
              <a:rPr lang="ru-RU" sz="1600">
                <a:cs typeface="Times New Roman" pitchFamily="18" charset="0"/>
              </a:rPr>
              <a:t>- навести мышь на точку в углу фрагмента или в</a:t>
            </a:r>
            <a:br>
              <a:rPr lang="ru-RU" sz="1600">
                <a:cs typeface="Times New Roman" pitchFamily="18" charset="0"/>
              </a:rPr>
            </a:br>
            <a:r>
              <a:rPr lang="ru-RU" sz="1600">
                <a:cs typeface="Times New Roman" pitchFamily="18" charset="0"/>
              </a:rPr>
              <a:t>центре каждой стороны и перетащить;</a:t>
            </a:r>
          </a:p>
          <a:p>
            <a:pPr>
              <a:spcBef>
                <a:spcPct val="50000"/>
              </a:spcBef>
            </a:pPr>
            <a:r>
              <a:rPr lang="ru-RU" sz="1600" b="1">
                <a:cs typeface="Times New Roman" pitchFamily="18" charset="0"/>
              </a:rPr>
              <a:t>5.Отразить/Повернуть;</a:t>
            </a:r>
            <a:endParaRPr lang="ru-RU" sz="16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1600" b="1">
                <a:cs typeface="Times New Roman" pitchFamily="18" charset="0"/>
              </a:rPr>
              <a:t>6.Растянуть/Наклонить;</a:t>
            </a:r>
            <a:endParaRPr lang="ru-RU" sz="16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1600" b="1">
                <a:cs typeface="Times New Roman" pitchFamily="18" charset="0"/>
              </a:rPr>
              <a:t>7.Обратить цвета;</a:t>
            </a:r>
            <a:endParaRPr lang="ru-RU" sz="16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1600" b="1">
                <a:cs typeface="Times New Roman" pitchFamily="18" charset="0"/>
              </a:rPr>
              <a:t>8.Очистить.</a:t>
            </a:r>
            <a:endParaRPr lang="ru-RU" sz="16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1600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31747" name="Rectangle 2"/>
          <p:cNvSpPr>
            <a:spLocks noChangeArrowheads="1"/>
          </p:cNvSpPr>
          <p:nvPr/>
        </p:nvSpPr>
        <p:spPr bwMode="auto">
          <a:xfrm>
            <a:off x="1066800" y="533400"/>
            <a:ext cx="7696200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0850">
              <a:tabLst>
                <a:tab pos="393700" algn="l"/>
              </a:tabLst>
            </a:pPr>
            <a:r>
              <a:rPr lang="ru-RU" sz="2000" b="1" i="1">
                <a:latin typeface="Arial" charset="0"/>
                <a:cs typeface="Times New Roman" pitchFamily="18" charset="0"/>
              </a:rPr>
              <a:t>Рекомендации для работы с графическим редактором:</a:t>
            </a:r>
            <a:endParaRPr lang="ru-RU" sz="2000">
              <a:latin typeface="Arial" charset="0"/>
              <a:cs typeface="Times New Roman" pitchFamily="18" charset="0"/>
            </a:endParaRPr>
          </a:p>
          <a:p>
            <a:pPr indent="450850" eaLnBrk="0" hangingPunct="0">
              <a:tabLst>
                <a:tab pos="393700" algn="l"/>
              </a:tabLst>
            </a:pPr>
            <a:r>
              <a:rPr lang="ru-RU" sz="2000">
                <a:latin typeface="Arial" charset="0"/>
                <a:cs typeface="Times New Roman" pitchFamily="18" charset="0"/>
              </a:rPr>
              <a:t>•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      </a:t>
            </a:r>
            <a:r>
              <a:rPr lang="ru-RU" sz="2000">
                <a:cs typeface="Times New Roman" pitchFamily="18" charset="0"/>
              </a:rPr>
              <a:t>для выбора основного цвета используется левая кнопка мыши, а для</a:t>
            </a:r>
            <a:br>
              <a:rPr lang="ru-RU" sz="2000">
                <a:cs typeface="Times New Roman" pitchFamily="18" charset="0"/>
              </a:rPr>
            </a:br>
            <a:r>
              <a:rPr lang="ru-RU" sz="2000">
                <a:latin typeface="Arial" charset="0"/>
                <a:cs typeface="Times New Roman" pitchFamily="18" charset="0"/>
              </a:rPr>
              <a:t>выбора фонового цвета правая;</a:t>
            </a:r>
          </a:p>
          <a:p>
            <a:pPr indent="450850" eaLnBrk="0" hangingPunct="0">
              <a:tabLst>
                <a:tab pos="393700" algn="l"/>
              </a:tabLst>
            </a:pPr>
            <a:r>
              <a:rPr lang="ru-RU" sz="2000">
                <a:latin typeface="Arial" charset="0"/>
                <a:cs typeface="Times New Roman" pitchFamily="18" charset="0"/>
              </a:rPr>
              <a:t>•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      </a:t>
            </a:r>
            <a:r>
              <a:rPr lang="ru-RU" sz="2000">
                <a:cs typeface="Times New Roman" pitchFamily="18" charset="0"/>
              </a:rPr>
              <a:t>чтобы нарисовать горизонтальную или вертикальную линию или линию с наклоном 45 градусов, нажать клавишу </a:t>
            </a:r>
            <a:r>
              <a:rPr lang="en-US" sz="2000" b="1">
                <a:latin typeface="Arial" charset="0"/>
                <a:cs typeface="Times New Roman" pitchFamily="18" charset="0"/>
              </a:rPr>
              <a:t>Shift </a:t>
            </a:r>
            <a:r>
              <a:rPr lang="ru-RU" sz="2000">
                <a:latin typeface="Arial" charset="0"/>
                <a:cs typeface="Times New Roman" pitchFamily="18" charset="0"/>
              </a:rPr>
              <a:t>и не отпускать ее</a:t>
            </a:r>
            <a:br>
              <a:rPr lang="ru-RU" sz="2000">
                <a:latin typeface="Arial" charset="0"/>
                <a:cs typeface="Times New Roman" pitchFamily="18" charset="0"/>
              </a:rPr>
            </a:br>
            <a:r>
              <a:rPr lang="ru-RU" sz="2000">
                <a:latin typeface="Arial" charset="0"/>
                <a:cs typeface="Times New Roman" pitchFamily="18" charset="0"/>
              </a:rPr>
              <a:t>до тех пор, пока линия не будет завершена;</a:t>
            </a:r>
          </a:p>
          <a:p>
            <a:pPr indent="450850" eaLnBrk="0" hangingPunct="0">
              <a:tabLst>
                <a:tab pos="393700" algn="l"/>
              </a:tabLst>
            </a:pPr>
            <a:r>
              <a:rPr lang="ru-RU" sz="2000">
                <a:latin typeface="Arial" charset="0"/>
                <a:cs typeface="Times New Roman" pitchFamily="18" charset="0"/>
              </a:rPr>
              <a:t>•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      </a:t>
            </a:r>
            <a:r>
              <a:rPr lang="ru-RU" sz="2000">
                <a:cs typeface="Times New Roman" pitchFamily="18" charset="0"/>
              </a:rPr>
              <a:t>чтобы отменить изменение, выбрать команду </a:t>
            </a:r>
            <a:r>
              <a:rPr lang="ru-RU" sz="2000" b="1">
                <a:latin typeface="Arial" charset="0"/>
                <a:cs typeface="Times New Roman" pitchFamily="18" charset="0"/>
              </a:rPr>
              <a:t>Правка/Отменить.</a:t>
            </a:r>
            <a:br>
              <a:rPr lang="ru-RU" sz="2000" b="1">
                <a:latin typeface="Arial" charset="0"/>
                <a:cs typeface="Times New Roman" pitchFamily="18" charset="0"/>
              </a:rPr>
            </a:br>
            <a:r>
              <a:rPr lang="ru-RU" sz="2000">
                <a:latin typeface="Arial" charset="0"/>
                <a:cs typeface="Times New Roman" pitchFamily="18" charset="0"/>
              </a:rPr>
              <a:t>Пользователю разрешается отменить три последних изменения.</a:t>
            </a:r>
          </a:p>
          <a:p>
            <a:pPr indent="450850" eaLnBrk="0" hangingPunct="0">
              <a:tabLst>
                <a:tab pos="393700" algn="l"/>
              </a:tabLst>
            </a:pPr>
            <a:r>
              <a:rPr lang="ru-RU" sz="2000">
                <a:latin typeface="Arial" charset="0"/>
                <a:cs typeface="Times New Roman" pitchFamily="18" charset="0"/>
              </a:rPr>
              <a:t>•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      </a:t>
            </a:r>
            <a:r>
              <a:rPr lang="ru-RU" sz="2000">
                <a:cs typeface="Times New Roman" pitchFamily="18" charset="0"/>
              </a:rPr>
              <a:t>текст можно вставить только в том случае, если нажата кнопка «Над</a:t>
            </a:r>
            <a:r>
              <a:rPr lang="ru-RU" sz="2000">
                <a:latin typeface="Arial" charset="0"/>
                <a:cs typeface="Times New Roman" pitchFamily="18" charset="0"/>
              </a:rPr>
              <a:t>пись», в этом случае создавать рисунок невозможно;</a:t>
            </a:r>
          </a:p>
          <a:p>
            <a:pPr indent="450850" eaLnBrk="0" hangingPunct="0">
              <a:tabLst>
                <a:tab pos="393700" algn="l"/>
              </a:tabLst>
            </a:pPr>
            <a:r>
              <a:rPr lang="ru-RU" sz="2000">
                <a:latin typeface="Arial" charset="0"/>
                <a:cs typeface="Times New Roman" pitchFamily="18" charset="0"/>
              </a:rPr>
              <a:t>•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      </a:t>
            </a:r>
            <a:r>
              <a:rPr lang="ru-RU" sz="2000">
                <a:cs typeface="Times New Roman" pitchFamily="18" charset="0"/>
              </a:rPr>
              <a:t>текст можно вводить в рисунок только в обычном режиме;</a:t>
            </a:r>
            <a:endParaRPr lang="ru-RU" sz="2000">
              <a:latin typeface="Arial" charset="0"/>
              <a:cs typeface="Times New Roman" pitchFamily="18" charset="0"/>
            </a:endParaRPr>
          </a:p>
          <a:p>
            <a:pPr indent="450850" eaLnBrk="0" hangingPunct="0">
              <a:tabLst>
                <a:tab pos="393700" algn="l"/>
              </a:tabLst>
            </a:pPr>
            <a:r>
              <a:rPr lang="ru-RU" sz="2000">
                <a:latin typeface="Arial" charset="0"/>
                <a:cs typeface="Times New Roman" pitchFamily="18" charset="0"/>
              </a:rPr>
              <a:t>•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      </a:t>
            </a:r>
            <a:r>
              <a:rPr lang="ru-RU" sz="2000">
                <a:cs typeface="Times New Roman" pitchFamily="18" charset="0"/>
              </a:rPr>
              <a:t>при наличии разрывов в рисунке, при заливке цветом будут заполне</a:t>
            </a:r>
            <a:r>
              <a:rPr lang="ru-RU" sz="2000">
                <a:latin typeface="Arial" charset="0"/>
                <a:cs typeface="Times New Roman" pitchFamily="18" charset="0"/>
              </a:rPr>
              <a:t>ны другие области рисунка. Чтобы найти разрыв, выбрать команду</a:t>
            </a:r>
            <a:br>
              <a:rPr lang="ru-RU" sz="2000">
                <a:latin typeface="Arial" charset="0"/>
                <a:cs typeface="Times New Roman" pitchFamily="18" charset="0"/>
              </a:rPr>
            </a:br>
            <a:r>
              <a:rPr lang="ru-RU" sz="2000" b="1">
                <a:latin typeface="Arial" charset="0"/>
                <a:cs typeface="Times New Roman" pitchFamily="18" charset="0"/>
              </a:rPr>
              <a:t>Вид/Масштаб/Крупный.</a:t>
            </a:r>
            <a:endParaRPr lang="ru-RU" sz="2000">
              <a:latin typeface="Arial" charset="0"/>
              <a:cs typeface="Times New Roman" pitchFamily="18" charset="0"/>
            </a:endParaRPr>
          </a:p>
          <a:p>
            <a:pPr indent="450850" eaLnBrk="0" hangingPunct="0">
              <a:tabLst>
                <a:tab pos="393700" algn="l"/>
              </a:tabLst>
            </a:pPr>
            <a:endParaRPr lang="ru-RU" sz="2000">
              <a:latin typeface="Arial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1028" name="Text Box 2"/>
          <p:cNvSpPr txBox="1">
            <a:spLocks noChangeArrowheads="1"/>
          </p:cNvSpPr>
          <p:nvPr/>
        </p:nvSpPr>
        <p:spPr bwMode="auto">
          <a:xfrm>
            <a:off x="685800" y="457200"/>
            <a:ext cx="4343400" cy="57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latin typeface="Arial" charset="0"/>
                <a:cs typeface="Arial" charset="0"/>
              </a:rPr>
              <a:t>Задание</a:t>
            </a:r>
          </a:p>
          <a:p>
            <a:pPr>
              <a:spcBef>
                <a:spcPct val="50000"/>
              </a:spcBef>
            </a:pPr>
            <a:r>
              <a:rPr lang="ru-RU" sz="1200" b="1">
                <a:latin typeface="Arial" charset="0"/>
                <a:cs typeface="Arial" charset="0"/>
              </a:rPr>
              <a:t>Изобразите один из приведенных ниже рисунков</a:t>
            </a:r>
          </a:p>
          <a:p>
            <a:pPr>
              <a:spcBef>
                <a:spcPct val="50000"/>
              </a:spcBef>
            </a:pPr>
            <a:r>
              <a:rPr lang="ru-RU" sz="1200" b="1">
                <a:cs typeface="Times New Roman" pitchFamily="18" charset="0"/>
              </a:rPr>
              <a:t> </a:t>
            </a:r>
            <a:endParaRPr lang="ru-RU" sz="12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1200">
                <a:cs typeface="Times New Roman" pitchFamily="18" charset="0"/>
              </a:rPr>
              <a:t>Нарисовать шахматную доску.</a:t>
            </a:r>
          </a:p>
          <a:p>
            <a:pPr>
              <a:spcBef>
                <a:spcPct val="50000"/>
              </a:spcBef>
            </a:pPr>
            <a:r>
              <a:rPr lang="ru-RU" sz="1200" i="1" u="sng">
                <a:cs typeface="Times New Roman" pitchFamily="18" charset="0"/>
              </a:rPr>
              <a:t>Выполнение.</a:t>
            </a:r>
            <a:endParaRPr lang="ru-RU" sz="12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1200">
                <a:cs typeface="Times New Roman" pitchFamily="18" charset="0"/>
              </a:rPr>
              <a:t>1	Запустить графический редактор </a:t>
            </a:r>
            <a:r>
              <a:rPr lang="en-US" sz="1200" i="1">
                <a:cs typeface="Times New Roman" pitchFamily="18" charset="0"/>
              </a:rPr>
              <a:t>Paint</a:t>
            </a:r>
            <a:r>
              <a:rPr lang="ru-RU" sz="1200" i="1">
                <a:cs typeface="Times New Roman" pitchFamily="18" charset="0"/>
              </a:rPr>
              <a:t>.</a:t>
            </a:r>
            <a:r>
              <a:rPr lang="ru-RU" sz="1200">
                <a:cs typeface="Times New Roman" pitchFamily="18" charset="0"/>
              </a:rPr>
              <a:t> Нарисовать первый квадрат, выбрав инструмент </a:t>
            </a:r>
            <a:r>
              <a:rPr lang="ru-RU" sz="1200" i="1">
                <a:cs typeface="Times New Roman" pitchFamily="18" charset="0"/>
              </a:rPr>
              <a:t>Прямоугольник</a:t>
            </a:r>
            <a:r>
              <a:rPr lang="ru-RU" sz="1200">
                <a:cs typeface="Times New Roman" pitchFamily="18" charset="0"/>
              </a:rPr>
              <a:t> и удерживая клавишу </a:t>
            </a:r>
            <a:r>
              <a:rPr lang="en-US" sz="1200" b="1">
                <a:cs typeface="Times New Roman" pitchFamily="18" charset="0"/>
              </a:rPr>
              <a:t>Shift</a:t>
            </a:r>
            <a:endParaRPr lang="ru-RU" sz="12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1200">
                <a:cs typeface="Times New Roman" pitchFamily="18" charset="0"/>
              </a:rPr>
              <a:t>2	Выделить нарисованный квадрат и скопировать его командой </a:t>
            </a:r>
            <a:r>
              <a:rPr lang="ru-RU" sz="1200" b="1">
                <a:cs typeface="Times New Roman" pitchFamily="18" charset="0"/>
              </a:rPr>
              <a:t>Правка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ru-RU" sz="1200" b="1">
                <a:cs typeface="Times New Roman" pitchFamily="18" charset="0"/>
              </a:rPr>
              <a:t>Копирование</a:t>
            </a:r>
            <a:r>
              <a:rPr lang="ru-RU" sz="1200">
                <a:cs typeface="Times New Roman" pitchFamily="18" charset="0"/>
              </a:rPr>
              <a:t>. Вставить дубликат справа от первого прямоугольника командой </a:t>
            </a:r>
            <a:r>
              <a:rPr lang="ru-RU" sz="1200" b="1">
                <a:cs typeface="Times New Roman" pitchFamily="18" charset="0"/>
              </a:rPr>
              <a:t>Правка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ru-RU" sz="1200" b="1">
                <a:cs typeface="Times New Roman" pitchFamily="18" charset="0"/>
              </a:rPr>
              <a:t>Вставить</a:t>
            </a:r>
            <a:r>
              <a:rPr lang="ru-RU" sz="1200">
                <a:cs typeface="Times New Roman" pitchFamily="18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ru-RU" sz="1200">
                <a:cs typeface="Times New Roman" pitchFamily="18" charset="0"/>
              </a:rPr>
              <a:t>3	Выбрать инструмент </a:t>
            </a:r>
            <a:r>
              <a:rPr lang="ru-RU" sz="1200" i="1">
                <a:cs typeface="Times New Roman" pitchFamily="18" charset="0"/>
              </a:rPr>
              <a:t>Заливка</a:t>
            </a:r>
            <a:r>
              <a:rPr lang="ru-RU" sz="120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1200">
                <a:cs typeface="Times New Roman" pitchFamily="18" charset="0"/>
              </a:rPr>
              <a:t> и закрасить область второго прямоугольника в черный цвет.</a:t>
            </a:r>
            <a:r>
              <a:rPr lang="ru-RU" sz="1200">
                <a:latin typeface="Monotype Corsiva" pitchFamily="66" charset="0"/>
                <a:cs typeface="Times New Roman" pitchFamily="18" charset="0"/>
              </a:rPr>
              <a:t> </a:t>
            </a:r>
            <a:endParaRPr lang="ru-RU" sz="12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1200">
                <a:cs typeface="Times New Roman" pitchFamily="18" charset="0"/>
              </a:rPr>
              <a:t>4	Командой </a:t>
            </a:r>
            <a:r>
              <a:rPr lang="ru-RU" sz="1200" b="1">
                <a:cs typeface="Times New Roman" pitchFamily="18" charset="0"/>
              </a:rPr>
              <a:t>Правка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ru-RU" sz="1200" b="1">
                <a:cs typeface="Times New Roman" pitchFamily="18" charset="0"/>
              </a:rPr>
              <a:t>Вставить</a:t>
            </a:r>
            <a:r>
              <a:rPr lang="ru-RU" sz="1200">
                <a:cs typeface="Times New Roman" pitchFamily="18" charset="0"/>
              </a:rPr>
              <a:t> поместить еще один квадрат под первым и закрасить его черным  </a:t>
            </a:r>
          </a:p>
          <a:p>
            <a:pPr>
              <a:spcBef>
                <a:spcPct val="50000"/>
              </a:spcBef>
            </a:pPr>
            <a:r>
              <a:rPr lang="ru-RU" sz="1200">
                <a:cs typeface="Times New Roman" pitchFamily="18" charset="0"/>
              </a:rPr>
              <a:t>5	Командой </a:t>
            </a:r>
            <a:r>
              <a:rPr lang="ru-RU" sz="1200" b="1">
                <a:cs typeface="Times New Roman" pitchFamily="18" charset="0"/>
              </a:rPr>
              <a:t>Правка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ru-RU" sz="1200" b="1">
                <a:cs typeface="Times New Roman" pitchFamily="18" charset="0"/>
              </a:rPr>
              <a:t>Вставка</a:t>
            </a:r>
            <a:r>
              <a:rPr lang="ru-RU" sz="1200">
                <a:cs typeface="Times New Roman" pitchFamily="18" charset="0"/>
              </a:rPr>
              <a:t> вставить четвертый квадрат так, чтобы дополнить рисунок до квадрата. Получится фрагмент шахматной доски</a:t>
            </a:r>
          </a:p>
          <a:p>
            <a:pPr>
              <a:spcBef>
                <a:spcPct val="50000"/>
              </a:spcBef>
            </a:pPr>
            <a:r>
              <a:rPr lang="ru-RU" sz="1200">
                <a:cs typeface="Times New Roman" pitchFamily="18" charset="0"/>
              </a:rPr>
              <a:t>6	Выделить весь нарисованный объект, скопировать его и повторить столько раз, сколько необходимо для получения целой шахматной доски</a:t>
            </a:r>
          </a:p>
          <a:p>
            <a:pPr>
              <a:spcBef>
                <a:spcPct val="50000"/>
              </a:spcBef>
            </a:pPr>
            <a:r>
              <a:rPr lang="ru-RU" sz="1200">
                <a:cs typeface="Times New Roman" pitchFamily="18" charset="0"/>
              </a:rPr>
              <a:t>7	Подписать клетки.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>
            <a:off x="5486400" y="914400"/>
            <a:ext cx="274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5257800" y="1524000"/>
          <a:ext cx="3057525" cy="3276600"/>
        </p:xfrm>
        <a:graphic>
          <a:graphicData uri="http://schemas.openxmlformats.org/presentationml/2006/ole">
            <p:oleObj spid="_x0000_s1026" name="Точечный рисунок" r:id="rId3" imgW="2429214" imgH="2610214" progId="PBrush">
              <p:embed/>
            </p:oleObj>
          </a:graphicData>
        </a:graphic>
      </p:graphicFrame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32771" name="Text Box 2"/>
          <p:cNvSpPr txBox="1">
            <a:spLocks noChangeArrowheads="1"/>
          </p:cNvSpPr>
          <p:nvPr/>
        </p:nvSpPr>
        <p:spPr bwMode="auto">
          <a:xfrm>
            <a:off x="1295400" y="533400"/>
            <a:ext cx="63246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  <a:cs typeface="Arial" charset="0"/>
              </a:rPr>
              <a:t>Работа с основными графическими примитивами в </a:t>
            </a:r>
            <a:r>
              <a:rPr lang="en-US" b="1">
                <a:latin typeface="Arial" charset="0"/>
                <a:cs typeface="Arial" charset="0"/>
              </a:rPr>
              <a:t>Paint</a:t>
            </a:r>
            <a:r>
              <a:rPr lang="ru-RU" b="1">
                <a:latin typeface="Arial" charset="0"/>
              </a:rPr>
              <a:t>: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914400" y="1371600"/>
            <a:ext cx="7620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2773" name="Text Box 4"/>
          <p:cNvSpPr txBox="1">
            <a:spLocks noChangeArrowheads="1"/>
          </p:cNvSpPr>
          <p:nvPr/>
        </p:nvSpPr>
        <p:spPr bwMode="auto">
          <a:xfrm>
            <a:off x="1524000" y="1676400"/>
            <a:ext cx="571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pSp>
        <p:nvGrpSpPr>
          <p:cNvPr id="32774" name="Group 5"/>
          <p:cNvGrpSpPr>
            <a:grpSpLocks/>
          </p:cNvGrpSpPr>
          <p:nvPr/>
        </p:nvGrpSpPr>
        <p:grpSpPr bwMode="auto">
          <a:xfrm>
            <a:off x="2286000" y="2057400"/>
            <a:ext cx="4495800" cy="2819400"/>
            <a:chOff x="228" y="453"/>
            <a:chExt cx="11286" cy="5814"/>
          </a:xfrm>
        </p:grpSpPr>
        <p:sp>
          <p:nvSpPr>
            <p:cNvPr id="32775" name="Rectangle 6" descr="5%"/>
            <p:cNvSpPr>
              <a:spLocks noChangeArrowheads="1"/>
            </p:cNvSpPr>
            <p:nvPr/>
          </p:nvSpPr>
          <p:spPr bwMode="auto">
            <a:xfrm>
              <a:off x="228" y="453"/>
              <a:ext cx="11286" cy="5814"/>
            </a:xfrm>
            <a:prstGeom prst="rect">
              <a:avLst/>
            </a:prstGeom>
            <a:pattFill prst="pct5">
              <a:fgClr>
                <a:srgbClr val="0000FF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6" name="Oval 7"/>
            <p:cNvSpPr>
              <a:spLocks noChangeArrowheads="1"/>
            </p:cNvSpPr>
            <p:nvPr/>
          </p:nvSpPr>
          <p:spPr bwMode="auto">
            <a:xfrm>
              <a:off x="849" y="5241"/>
              <a:ext cx="2451" cy="855"/>
            </a:xfrm>
            <a:prstGeom prst="ellipse">
              <a:avLst/>
            </a:prstGeom>
            <a:gradFill rotWithShape="0">
              <a:gsLst>
                <a:gs pos="0">
                  <a:srgbClr val="CCFFCC"/>
                </a:gs>
                <a:gs pos="100000">
                  <a:srgbClr val="5E765E"/>
                </a:gs>
              </a:gsLst>
              <a:path path="rect">
                <a:fillToRect l="100000" t="10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7" name="Oval 8"/>
            <p:cNvSpPr>
              <a:spLocks noChangeArrowheads="1"/>
            </p:cNvSpPr>
            <p:nvPr/>
          </p:nvSpPr>
          <p:spPr bwMode="auto">
            <a:xfrm>
              <a:off x="1251" y="3807"/>
              <a:ext cx="1800" cy="180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99CC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8" name="Oval 9"/>
            <p:cNvSpPr>
              <a:spLocks noChangeArrowheads="1"/>
            </p:cNvSpPr>
            <p:nvPr/>
          </p:nvSpPr>
          <p:spPr bwMode="auto">
            <a:xfrm>
              <a:off x="1491" y="2547"/>
              <a:ext cx="1320" cy="126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99CC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9" name="AutoShape 10"/>
            <p:cNvSpPr>
              <a:spLocks noChangeArrowheads="1"/>
            </p:cNvSpPr>
            <p:nvPr/>
          </p:nvSpPr>
          <p:spPr bwMode="auto">
            <a:xfrm flipV="1">
              <a:off x="1971" y="2367"/>
              <a:ext cx="360" cy="720"/>
            </a:xfrm>
            <a:prstGeom prst="triangle">
              <a:avLst>
                <a:gd name="adj" fmla="val 50000"/>
              </a:avLst>
            </a:prstGeom>
            <a:solidFill>
              <a:srgbClr val="FFCC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0" name="AutoShape 11"/>
            <p:cNvSpPr>
              <a:spLocks noChangeArrowheads="1"/>
            </p:cNvSpPr>
            <p:nvPr/>
          </p:nvSpPr>
          <p:spPr bwMode="auto">
            <a:xfrm rot="-3878783">
              <a:off x="2780" y="3310"/>
              <a:ext cx="300" cy="1311"/>
            </a:xfrm>
            <a:prstGeom prst="rtTriangle">
              <a:avLst/>
            </a:prstGeom>
            <a:solidFill>
              <a:srgbClr val="FF00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1" name="AutoShape 12"/>
            <p:cNvSpPr>
              <a:spLocks noChangeArrowheads="1"/>
            </p:cNvSpPr>
            <p:nvPr/>
          </p:nvSpPr>
          <p:spPr bwMode="auto">
            <a:xfrm rot="3878783" flipH="1">
              <a:off x="1127" y="3310"/>
              <a:ext cx="300" cy="1311"/>
            </a:xfrm>
            <a:prstGeom prst="rtTriangle">
              <a:avLst/>
            </a:prstGeom>
            <a:solidFill>
              <a:srgbClr val="FF00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2" name="AutoShape 13"/>
            <p:cNvSpPr>
              <a:spLocks noChangeArrowheads="1"/>
            </p:cNvSpPr>
            <p:nvPr/>
          </p:nvSpPr>
          <p:spPr bwMode="auto">
            <a:xfrm>
              <a:off x="2274" y="5241"/>
              <a:ext cx="513" cy="570"/>
            </a:xfrm>
            <a:prstGeom prst="triangle">
              <a:avLst>
                <a:gd name="adj" fmla="val 50000"/>
              </a:avLst>
            </a:prstGeom>
            <a:solidFill>
              <a:srgbClr val="FF00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3" name="AutoShape 14"/>
            <p:cNvSpPr>
              <a:spLocks noChangeArrowheads="1"/>
            </p:cNvSpPr>
            <p:nvPr/>
          </p:nvSpPr>
          <p:spPr bwMode="auto">
            <a:xfrm>
              <a:off x="1533" y="5241"/>
              <a:ext cx="513" cy="570"/>
            </a:xfrm>
            <a:prstGeom prst="triangle">
              <a:avLst>
                <a:gd name="adj" fmla="val 50000"/>
              </a:avLst>
            </a:prstGeom>
            <a:solidFill>
              <a:srgbClr val="FF00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4" name="Oval 15"/>
            <p:cNvSpPr>
              <a:spLocks noChangeArrowheads="1"/>
            </p:cNvSpPr>
            <p:nvPr/>
          </p:nvSpPr>
          <p:spPr bwMode="auto">
            <a:xfrm>
              <a:off x="2331" y="2904"/>
              <a:ext cx="285" cy="456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5" name="Oval 16"/>
            <p:cNvSpPr>
              <a:spLocks noChangeArrowheads="1"/>
            </p:cNvSpPr>
            <p:nvPr/>
          </p:nvSpPr>
          <p:spPr bwMode="auto">
            <a:xfrm>
              <a:off x="1704" y="2904"/>
              <a:ext cx="285" cy="456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6" name="Oval 17"/>
            <p:cNvSpPr>
              <a:spLocks noChangeArrowheads="1"/>
            </p:cNvSpPr>
            <p:nvPr/>
          </p:nvSpPr>
          <p:spPr bwMode="auto">
            <a:xfrm>
              <a:off x="2445" y="3018"/>
              <a:ext cx="171" cy="34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7" name="Oval 18"/>
            <p:cNvSpPr>
              <a:spLocks noChangeArrowheads="1"/>
            </p:cNvSpPr>
            <p:nvPr/>
          </p:nvSpPr>
          <p:spPr bwMode="auto">
            <a:xfrm>
              <a:off x="1818" y="3018"/>
              <a:ext cx="171" cy="34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8" name="Oval 19"/>
            <p:cNvSpPr>
              <a:spLocks noChangeArrowheads="1"/>
            </p:cNvSpPr>
            <p:nvPr/>
          </p:nvSpPr>
          <p:spPr bwMode="auto">
            <a:xfrm>
              <a:off x="1818" y="3987"/>
              <a:ext cx="741" cy="285"/>
            </a:xfrm>
            <a:prstGeom prst="ellipse">
              <a:avLst/>
            </a:prstGeom>
            <a:solidFill>
              <a:srgbClr val="CC99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9" name="AutoShape 20"/>
            <p:cNvSpPr>
              <a:spLocks noChangeArrowheads="1"/>
            </p:cNvSpPr>
            <p:nvPr/>
          </p:nvSpPr>
          <p:spPr bwMode="auto">
            <a:xfrm>
              <a:off x="1989" y="3474"/>
              <a:ext cx="342" cy="228"/>
            </a:xfrm>
            <a:prstGeom prst="diamond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0" name="Line 21"/>
            <p:cNvSpPr>
              <a:spLocks noChangeShapeType="1"/>
            </p:cNvSpPr>
            <p:nvPr/>
          </p:nvSpPr>
          <p:spPr bwMode="auto">
            <a:xfrm>
              <a:off x="2046" y="3588"/>
              <a:ext cx="22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1" name="Oval 22"/>
            <p:cNvSpPr>
              <a:spLocks noChangeArrowheads="1"/>
            </p:cNvSpPr>
            <p:nvPr/>
          </p:nvSpPr>
          <p:spPr bwMode="auto">
            <a:xfrm>
              <a:off x="450" y="1707"/>
              <a:ext cx="627" cy="1596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000FF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2" name="AutoShape 23"/>
            <p:cNvSpPr>
              <a:spLocks noChangeArrowheads="1"/>
            </p:cNvSpPr>
            <p:nvPr/>
          </p:nvSpPr>
          <p:spPr bwMode="auto">
            <a:xfrm>
              <a:off x="678" y="3246"/>
              <a:ext cx="228" cy="228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3" name="Freeform 24"/>
            <p:cNvSpPr>
              <a:spLocks/>
            </p:cNvSpPr>
            <p:nvPr/>
          </p:nvSpPr>
          <p:spPr bwMode="auto">
            <a:xfrm>
              <a:off x="399" y="3500"/>
              <a:ext cx="374" cy="827"/>
            </a:xfrm>
            <a:custGeom>
              <a:avLst/>
              <a:gdLst>
                <a:gd name="T0" fmla="*/ 374 w 374"/>
                <a:gd name="T1" fmla="*/ 0 h 827"/>
                <a:gd name="T2" fmla="*/ 341 w 374"/>
                <a:gd name="T3" fmla="*/ 50 h 827"/>
                <a:gd name="T4" fmla="*/ 324 w 374"/>
                <a:gd name="T5" fmla="*/ 100 h 827"/>
                <a:gd name="T6" fmla="*/ 240 w 374"/>
                <a:gd name="T7" fmla="*/ 184 h 827"/>
                <a:gd name="T8" fmla="*/ 123 w 374"/>
                <a:gd name="T9" fmla="*/ 318 h 827"/>
                <a:gd name="T10" fmla="*/ 39 w 374"/>
                <a:gd name="T11" fmla="*/ 485 h 827"/>
                <a:gd name="T12" fmla="*/ 190 w 374"/>
                <a:gd name="T13" fmla="*/ 736 h 827"/>
                <a:gd name="T14" fmla="*/ 291 w 374"/>
                <a:gd name="T15" fmla="*/ 787 h 827"/>
                <a:gd name="T16" fmla="*/ 341 w 374"/>
                <a:gd name="T17" fmla="*/ 820 h 8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4"/>
                <a:gd name="T28" fmla="*/ 0 h 827"/>
                <a:gd name="T29" fmla="*/ 374 w 374"/>
                <a:gd name="T30" fmla="*/ 827 h 8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4" h="827">
                  <a:moveTo>
                    <a:pt x="374" y="0"/>
                  </a:moveTo>
                  <a:cubicBezTo>
                    <a:pt x="363" y="17"/>
                    <a:pt x="350" y="32"/>
                    <a:pt x="341" y="50"/>
                  </a:cubicBezTo>
                  <a:cubicBezTo>
                    <a:pt x="333" y="66"/>
                    <a:pt x="335" y="86"/>
                    <a:pt x="324" y="100"/>
                  </a:cubicBezTo>
                  <a:cubicBezTo>
                    <a:pt x="300" y="132"/>
                    <a:pt x="262" y="151"/>
                    <a:pt x="240" y="184"/>
                  </a:cubicBezTo>
                  <a:cubicBezTo>
                    <a:pt x="162" y="301"/>
                    <a:pt x="206" y="261"/>
                    <a:pt x="123" y="318"/>
                  </a:cubicBezTo>
                  <a:cubicBezTo>
                    <a:pt x="43" y="437"/>
                    <a:pt x="66" y="379"/>
                    <a:pt x="39" y="485"/>
                  </a:cubicBezTo>
                  <a:cubicBezTo>
                    <a:pt x="59" y="741"/>
                    <a:pt x="0" y="700"/>
                    <a:pt x="190" y="736"/>
                  </a:cubicBezTo>
                  <a:cubicBezTo>
                    <a:pt x="324" y="827"/>
                    <a:pt x="160" y="722"/>
                    <a:pt x="291" y="787"/>
                  </a:cubicBezTo>
                  <a:cubicBezTo>
                    <a:pt x="309" y="796"/>
                    <a:pt x="341" y="820"/>
                    <a:pt x="341" y="820"/>
                  </a:cubicBez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2794" name="Group 25"/>
            <p:cNvGrpSpPr>
              <a:grpSpLocks/>
            </p:cNvGrpSpPr>
            <p:nvPr/>
          </p:nvGrpSpPr>
          <p:grpSpPr bwMode="auto">
            <a:xfrm>
              <a:off x="4104" y="2904"/>
              <a:ext cx="2052" cy="2109"/>
              <a:chOff x="4503" y="2961"/>
              <a:chExt cx="2052" cy="2109"/>
            </a:xfrm>
          </p:grpSpPr>
          <p:sp>
            <p:nvSpPr>
              <p:cNvPr id="32818" name="Line 26"/>
              <p:cNvSpPr>
                <a:spLocks noChangeShapeType="1"/>
              </p:cNvSpPr>
              <p:nvPr/>
            </p:nvSpPr>
            <p:spPr bwMode="auto">
              <a:xfrm>
                <a:off x="5643" y="4158"/>
                <a:ext cx="912" cy="912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07" name="AutoShape 27"/>
              <p:cNvSpPr>
                <a:spLocks noChangeArrowheads="1"/>
              </p:cNvSpPr>
              <p:nvPr/>
            </p:nvSpPr>
            <p:spPr bwMode="auto">
              <a:xfrm>
                <a:off x="4959" y="3702"/>
                <a:ext cx="1439" cy="1084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20" name="Line 28"/>
              <p:cNvSpPr>
                <a:spLocks noChangeShapeType="1"/>
              </p:cNvSpPr>
              <p:nvPr/>
            </p:nvSpPr>
            <p:spPr bwMode="auto">
              <a:xfrm flipH="1" flipV="1">
                <a:off x="4788" y="3303"/>
                <a:ext cx="855" cy="855"/>
              </a:xfrm>
              <a:prstGeom prst="line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821" name="Line 29"/>
              <p:cNvSpPr>
                <a:spLocks noChangeShapeType="1"/>
              </p:cNvSpPr>
              <p:nvPr/>
            </p:nvSpPr>
            <p:spPr bwMode="auto">
              <a:xfrm>
                <a:off x="4560" y="2961"/>
                <a:ext cx="228" cy="342"/>
              </a:xfrm>
              <a:prstGeom prst="line">
                <a:avLst/>
              </a:prstGeom>
              <a:noFill/>
              <a:ln w="2857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822" name="Line 30"/>
              <p:cNvSpPr>
                <a:spLocks noChangeShapeType="1"/>
              </p:cNvSpPr>
              <p:nvPr/>
            </p:nvSpPr>
            <p:spPr bwMode="auto">
              <a:xfrm>
                <a:off x="4731" y="3018"/>
                <a:ext cx="171" cy="399"/>
              </a:xfrm>
              <a:prstGeom prst="line">
                <a:avLst/>
              </a:prstGeom>
              <a:noFill/>
              <a:ln w="2857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823" name="Line 31"/>
              <p:cNvSpPr>
                <a:spLocks noChangeShapeType="1"/>
              </p:cNvSpPr>
              <p:nvPr/>
            </p:nvSpPr>
            <p:spPr bwMode="auto">
              <a:xfrm>
                <a:off x="4503" y="3075"/>
                <a:ext cx="285" cy="228"/>
              </a:xfrm>
              <a:prstGeom prst="line">
                <a:avLst/>
              </a:prstGeom>
              <a:noFill/>
              <a:ln w="2857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824" name="Line 32"/>
              <p:cNvSpPr>
                <a:spLocks noChangeShapeType="1"/>
              </p:cNvSpPr>
              <p:nvPr/>
            </p:nvSpPr>
            <p:spPr bwMode="auto">
              <a:xfrm>
                <a:off x="4560" y="3246"/>
                <a:ext cx="399" cy="228"/>
              </a:xfrm>
              <a:prstGeom prst="line">
                <a:avLst/>
              </a:prstGeom>
              <a:noFill/>
              <a:ln w="2857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2795" name="Oval 33"/>
            <p:cNvSpPr>
              <a:spLocks noChangeArrowheads="1"/>
            </p:cNvSpPr>
            <p:nvPr/>
          </p:nvSpPr>
          <p:spPr bwMode="auto">
            <a:xfrm>
              <a:off x="8493" y="2277"/>
              <a:ext cx="1311" cy="1311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6" name="Oval 34"/>
            <p:cNvSpPr>
              <a:spLocks noChangeArrowheads="1"/>
            </p:cNvSpPr>
            <p:nvPr/>
          </p:nvSpPr>
          <p:spPr bwMode="auto">
            <a:xfrm>
              <a:off x="6897" y="2106"/>
              <a:ext cx="1596" cy="1596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7" name="Oval 35"/>
            <p:cNvSpPr>
              <a:spLocks noChangeArrowheads="1"/>
            </p:cNvSpPr>
            <p:nvPr/>
          </p:nvSpPr>
          <p:spPr bwMode="auto">
            <a:xfrm>
              <a:off x="9804" y="2106"/>
              <a:ext cx="1596" cy="1596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8" name="Oval 36"/>
            <p:cNvSpPr>
              <a:spLocks noChangeArrowheads="1"/>
            </p:cNvSpPr>
            <p:nvPr/>
          </p:nvSpPr>
          <p:spPr bwMode="auto">
            <a:xfrm>
              <a:off x="7239" y="2391"/>
              <a:ext cx="1197" cy="1197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9" name="Oval 37"/>
            <p:cNvSpPr>
              <a:spLocks noChangeArrowheads="1"/>
            </p:cNvSpPr>
            <p:nvPr/>
          </p:nvSpPr>
          <p:spPr bwMode="auto">
            <a:xfrm>
              <a:off x="9804" y="2391"/>
              <a:ext cx="1197" cy="1197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0" name="Oval 38"/>
            <p:cNvSpPr>
              <a:spLocks noChangeArrowheads="1"/>
            </p:cNvSpPr>
            <p:nvPr/>
          </p:nvSpPr>
          <p:spPr bwMode="auto">
            <a:xfrm>
              <a:off x="8607" y="2391"/>
              <a:ext cx="1083" cy="114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99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1" name="Oval 39"/>
            <p:cNvSpPr>
              <a:spLocks noChangeArrowheads="1"/>
            </p:cNvSpPr>
            <p:nvPr/>
          </p:nvSpPr>
          <p:spPr bwMode="auto">
            <a:xfrm>
              <a:off x="8607" y="3588"/>
              <a:ext cx="1083" cy="2052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2" name="Oval 40"/>
            <p:cNvSpPr>
              <a:spLocks noChangeArrowheads="1"/>
            </p:cNvSpPr>
            <p:nvPr/>
          </p:nvSpPr>
          <p:spPr bwMode="auto">
            <a:xfrm rot="-2024113">
              <a:off x="9690" y="3588"/>
              <a:ext cx="342" cy="1311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3" name="Oval 41"/>
            <p:cNvSpPr>
              <a:spLocks noChangeArrowheads="1"/>
            </p:cNvSpPr>
            <p:nvPr/>
          </p:nvSpPr>
          <p:spPr bwMode="auto">
            <a:xfrm rot="2024113" flipH="1">
              <a:off x="8265" y="3588"/>
              <a:ext cx="342" cy="1311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4" name="Oval 42"/>
            <p:cNvSpPr>
              <a:spLocks noChangeArrowheads="1"/>
            </p:cNvSpPr>
            <p:nvPr/>
          </p:nvSpPr>
          <p:spPr bwMode="auto">
            <a:xfrm>
              <a:off x="9234" y="5412"/>
              <a:ext cx="1026" cy="456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5" name="Oval 43"/>
            <p:cNvSpPr>
              <a:spLocks noChangeArrowheads="1"/>
            </p:cNvSpPr>
            <p:nvPr/>
          </p:nvSpPr>
          <p:spPr bwMode="auto">
            <a:xfrm>
              <a:off x="8037" y="5412"/>
              <a:ext cx="1026" cy="456"/>
            </a:xfrm>
            <a:prstGeom prst="ellipse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6" name="Oval 44" descr="Широкий диагональный 2"/>
            <p:cNvSpPr>
              <a:spLocks noChangeArrowheads="1"/>
            </p:cNvSpPr>
            <p:nvPr/>
          </p:nvSpPr>
          <p:spPr bwMode="auto">
            <a:xfrm>
              <a:off x="8892" y="3759"/>
              <a:ext cx="570" cy="1083"/>
            </a:xfrm>
            <a:prstGeom prst="ellipse">
              <a:avLst/>
            </a:prstGeom>
            <a:pattFill prst="wdUpDiag">
              <a:fgClr>
                <a:srgbClr val="000000"/>
              </a:fgClr>
              <a:bgClr>
                <a:srgbClr val="FF0000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7" name="Oval 45"/>
            <p:cNvSpPr>
              <a:spLocks noChangeArrowheads="1"/>
            </p:cNvSpPr>
            <p:nvPr/>
          </p:nvSpPr>
          <p:spPr bwMode="auto">
            <a:xfrm>
              <a:off x="8721" y="2676"/>
              <a:ext cx="342" cy="342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8" name="Oval 46"/>
            <p:cNvSpPr>
              <a:spLocks noChangeArrowheads="1"/>
            </p:cNvSpPr>
            <p:nvPr/>
          </p:nvSpPr>
          <p:spPr bwMode="auto">
            <a:xfrm>
              <a:off x="9234" y="2676"/>
              <a:ext cx="342" cy="342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9" name="Oval 47"/>
            <p:cNvSpPr>
              <a:spLocks noChangeArrowheads="1"/>
            </p:cNvSpPr>
            <p:nvPr/>
          </p:nvSpPr>
          <p:spPr bwMode="auto">
            <a:xfrm>
              <a:off x="9234" y="2733"/>
              <a:ext cx="228" cy="22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0" name="Oval 48"/>
            <p:cNvSpPr>
              <a:spLocks noChangeArrowheads="1"/>
            </p:cNvSpPr>
            <p:nvPr/>
          </p:nvSpPr>
          <p:spPr bwMode="auto">
            <a:xfrm>
              <a:off x="8721" y="2733"/>
              <a:ext cx="228" cy="22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1" name="Oval 49"/>
            <p:cNvSpPr>
              <a:spLocks noChangeArrowheads="1"/>
            </p:cNvSpPr>
            <p:nvPr/>
          </p:nvSpPr>
          <p:spPr bwMode="auto">
            <a:xfrm>
              <a:off x="9063" y="3018"/>
              <a:ext cx="171" cy="17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2" name="Arc 50"/>
            <p:cNvSpPr>
              <a:spLocks/>
            </p:cNvSpPr>
            <p:nvPr/>
          </p:nvSpPr>
          <p:spPr bwMode="auto">
            <a:xfrm flipH="1" flipV="1">
              <a:off x="8933" y="3018"/>
              <a:ext cx="458" cy="399"/>
            </a:xfrm>
            <a:custGeom>
              <a:avLst/>
              <a:gdLst>
                <a:gd name="T0" fmla="*/ 0 w 34785"/>
                <a:gd name="T1" fmla="*/ 0 h 21600"/>
                <a:gd name="T2" fmla="*/ 0 w 34785"/>
                <a:gd name="T3" fmla="*/ 0 h 21600"/>
                <a:gd name="T4" fmla="*/ 0 w 34785"/>
                <a:gd name="T5" fmla="*/ 0 h 21600"/>
                <a:gd name="T6" fmla="*/ 0 60000 65536"/>
                <a:gd name="T7" fmla="*/ 0 60000 65536"/>
                <a:gd name="T8" fmla="*/ 0 60000 65536"/>
                <a:gd name="T9" fmla="*/ 0 w 34785"/>
                <a:gd name="T10" fmla="*/ 0 h 21600"/>
                <a:gd name="T11" fmla="*/ 34785 w 3478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785" h="21600" fill="none" extrusionOk="0">
                  <a:moveTo>
                    <a:pt x="-1" y="9068"/>
                  </a:moveTo>
                  <a:cubicBezTo>
                    <a:pt x="4052" y="3378"/>
                    <a:pt x="10607" y="-1"/>
                    <a:pt x="17593" y="0"/>
                  </a:cubicBezTo>
                  <a:cubicBezTo>
                    <a:pt x="24340" y="0"/>
                    <a:pt x="30700" y="3153"/>
                    <a:pt x="34785" y="8523"/>
                  </a:cubicBezTo>
                </a:path>
                <a:path w="34785" h="21600" stroke="0" extrusionOk="0">
                  <a:moveTo>
                    <a:pt x="-1" y="9068"/>
                  </a:moveTo>
                  <a:cubicBezTo>
                    <a:pt x="4052" y="3378"/>
                    <a:pt x="10607" y="-1"/>
                    <a:pt x="17593" y="0"/>
                  </a:cubicBezTo>
                  <a:cubicBezTo>
                    <a:pt x="24340" y="0"/>
                    <a:pt x="30700" y="3153"/>
                    <a:pt x="34785" y="8523"/>
                  </a:cubicBezTo>
                  <a:lnTo>
                    <a:pt x="17593" y="21600"/>
                  </a:lnTo>
                  <a:close/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3" name="Oval 51"/>
            <p:cNvSpPr>
              <a:spLocks noChangeArrowheads="1"/>
            </p:cNvSpPr>
            <p:nvPr/>
          </p:nvSpPr>
          <p:spPr bwMode="auto">
            <a:xfrm rot="2178519">
              <a:off x="8151" y="4329"/>
              <a:ext cx="171" cy="513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4" name="Oval 52"/>
            <p:cNvSpPr>
              <a:spLocks noChangeArrowheads="1"/>
            </p:cNvSpPr>
            <p:nvPr/>
          </p:nvSpPr>
          <p:spPr bwMode="auto">
            <a:xfrm rot="19421481" flipH="1">
              <a:off x="9975" y="4329"/>
              <a:ext cx="171" cy="513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5" name="Oval 53"/>
            <p:cNvSpPr>
              <a:spLocks noChangeArrowheads="1"/>
            </p:cNvSpPr>
            <p:nvPr/>
          </p:nvSpPr>
          <p:spPr bwMode="auto">
            <a:xfrm>
              <a:off x="8208" y="5697"/>
              <a:ext cx="741" cy="114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6" name="Oval 54"/>
            <p:cNvSpPr>
              <a:spLocks noChangeArrowheads="1"/>
            </p:cNvSpPr>
            <p:nvPr/>
          </p:nvSpPr>
          <p:spPr bwMode="auto">
            <a:xfrm>
              <a:off x="9405" y="5697"/>
              <a:ext cx="741" cy="114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7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1368" y="738"/>
              <a:ext cx="9576" cy="741"/>
            </a:xfrm>
            <a:prstGeom prst="rect">
              <a:avLst/>
            </a:prstGeom>
          </p:spPr>
          <p:txBody>
            <a:bodyPr wrap="none" fromWordArt="1">
              <a:prstTxWarp prst="textDoubleWave1">
                <a:avLst>
                  <a:gd name="adj1" fmla="val 10319"/>
                  <a:gd name="adj2" fmla="val -699"/>
                </a:avLst>
              </a:prstTxWarp>
            </a:bodyPr>
            <a:lstStyle/>
            <a:p>
              <a:pPr algn="ctr"/>
              <a:r>
                <a:rPr lang="ru-RU" sz="3200" b="1" i="1" kern="10" spc="-320">
                  <a:ln w="12700">
                    <a:solidFill>
                      <a:srgbClr val="000099"/>
                    </a:solidFill>
                    <a:round/>
                    <a:headEnd/>
                    <a:tailEnd/>
                  </a:ln>
                  <a:solidFill>
                    <a:srgbClr val="33CCFF"/>
                  </a:solidFill>
                  <a:effectLst>
                    <a:outerShdw dist="125724" dir="18900000" algn="ctr" rotWithShape="0">
                      <a:srgbClr val="000099"/>
                    </a:outerShdw>
                  </a:effectLst>
                  <a:latin typeface="Comic Sans MS"/>
                </a:rPr>
                <a:t>МОЙ МИЛЫЙ ДРУГ</a:t>
              </a:r>
            </a:p>
          </p:txBody>
        </p:sp>
      </p:grp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171450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524000" y="1066800"/>
          <a:ext cx="5715000" cy="2324100"/>
        </p:xfrm>
        <a:graphic>
          <a:graphicData uri="http://schemas.openxmlformats.org/presentationml/2006/ole">
            <p:oleObj spid="_x0000_s2050" r:id="rId4" imgW="6647619" imgH="2924583" progId="PBrush">
              <p:embed/>
            </p:oleObj>
          </a:graphicData>
        </a:graphic>
      </p:graphicFrame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1714500" y="2324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2051" name="Object 4"/>
          <p:cNvGraphicFramePr>
            <a:graphicFrameLocks noChangeAspect="1"/>
          </p:cNvGraphicFramePr>
          <p:nvPr/>
        </p:nvGraphicFramePr>
        <p:xfrm>
          <a:off x="1524000" y="3581400"/>
          <a:ext cx="5715000" cy="2209800"/>
        </p:xfrm>
        <a:graphic>
          <a:graphicData uri="http://schemas.openxmlformats.org/presentationml/2006/ole">
            <p:oleObj spid="_x0000_s2051" r:id="rId5" imgW="6668431" imgH="2781688" progId="PBrush">
              <p:embed/>
            </p:oleObj>
          </a:graphicData>
        </a:graphic>
      </p:graphicFrame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1828800" y="381000"/>
            <a:ext cx="533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  <a:cs typeface="Arial" charset="0"/>
              </a:rPr>
              <a:t>Работа с основными графическими примитивами в </a:t>
            </a:r>
            <a:r>
              <a:rPr lang="en-US" b="1">
                <a:latin typeface="Arial" charset="0"/>
                <a:cs typeface="Arial" charset="0"/>
              </a:rPr>
              <a:t>Paint</a:t>
            </a:r>
            <a:endParaRPr lang="ru-RU" b="1">
              <a:latin typeface="Arial" charset="0"/>
              <a:cs typeface="Arial" charset="0"/>
            </a:endParaRP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462338" y="2571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09600"/>
            <a:ext cx="22193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819400"/>
            <a:ext cx="1506538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457200"/>
            <a:ext cx="45720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124200"/>
            <a:ext cx="15716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1400" y="3124200"/>
            <a:ext cx="13446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00600" y="5334000"/>
            <a:ext cx="31242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4067175" y="2695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380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81600" y="3124200"/>
            <a:ext cx="13716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4" name="Rectangle 12"/>
          <p:cNvSpPr>
            <a:spLocks noChangeArrowheads="1" noTextEdit="1"/>
          </p:cNvSpPr>
          <p:nvPr/>
        </p:nvSpPr>
        <p:spPr bwMode="auto">
          <a:xfrm>
            <a:off x="4179888" y="1352550"/>
            <a:ext cx="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3805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33600" y="5181600"/>
            <a:ext cx="8858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4057650" y="2976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380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90800" y="4648200"/>
            <a:ext cx="53340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8" name="Picture 1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43200" y="4191000"/>
            <a:ext cx="53340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1600200" y="609600"/>
            <a:ext cx="60198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latin typeface="Times New Roman" pitchFamily="18" charset="0"/>
                <a:cs typeface="Arial" charset="0"/>
              </a:rPr>
              <a:t>Задание 1. </a:t>
            </a:r>
            <a:r>
              <a:rPr lang="ru-RU">
                <a:latin typeface="Times New Roman" pitchFamily="18" charset="0"/>
              </a:rPr>
              <a:t/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  <a:cs typeface="Arial" charset="0"/>
              </a:rPr>
              <a:t>Груша. Дольки апельсина (лимона)</a:t>
            </a:r>
          </a:p>
          <a:p>
            <a:pPr>
              <a:spcBef>
                <a:spcPct val="50000"/>
              </a:spcBef>
            </a:pP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34820" name="Rectangle 4"/>
          <p:cNvSpPr>
            <a:spLocks noChangeArrowheads="1" noTextEdit="1"/>
          </p:cNvSpPr>
          <p:nvPr/>
        </p:nvSpPr>
        <p:spPr bwMode="auto">
          <a:xfrm>
            <a:off x="6400800" y="1908175"/>
            <a:ext cx="0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482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905000"/>
            <a:ext cx="28479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Rectangle 5"/>
          <p:cNvSpPr>
            <a:spLocks noChangeArrowheads="1"/>
          </p:cNvSpPr>
          <p:nvPr/>
        </p:nvSpPr>
        <p:spPr bwMode="auto">
          <a:xfrm>
            <a:off x="0" y="2573338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" charset="0"/>
              </a:rPr>
              <a:t/>
            </a:r>
            <a:br>
              <a:rPr lang="ru-RU">
                <a:latin typeface="Arial" charset="0"/>
              </a:rPr>
            </a:br>
            <a:endParaRPr lang="ru-RU">
              <a:latin typeface="Arial" charset="0"/>
            </a:endParaRPr>
          </a:p>
        </p:txBody>
      </p:sp>
      <p:sp>
        <p:nvSpPr>
          <p:cNvPr id="34823" name="Text Box 6"/>
          <p:cNvSpPr txBox="1">
            <a:spLocks noChangeArrowheads="1"/>
          </p:cNvSpPr>
          <p:nvPr/>
        </p:nvSpPr>
        <p:spPr bwMode="auto">
          <a:xfrm>
            <a:off x="1676400" y="3200400"/>
            <a:ext cx="472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Лимон. Листочек</a:t>
            </a:r>
            <a:r>
              <a:rPr lang="ru-RU"/>
              <a:t> </a:t>
            </a:r>
          </a:p>
        </p:txBody>
      </p:sp>
      <p:sp>
        <p:nvSpPr>
          <p:cNvPr id="34824" name="Rectangle 8"/>
          <p:cNvSpPr>
            <a:spLocks noChangeArrowheads="1" noTextEdit="1"/>
          </p:cNvSpPr>
          <p:nvPr/>
        </p:nvSpPr>
        <p:spPr bwMode="auto">
          <a:xfrm>
            <a:off x="6400800" y="1890713"/>
            <a:ext cx="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482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3886200"/>
            <a:ext cx="27051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6" name="Rectangle 9"/>
          <p:cNvSpPr>
            <a:spLocks noChangeArrowheads="1"/>
          </p:cNvSpPr>
          <p:nvPr/>
        </p:nvSpPr>
        <p:spPr bwMode="auto">
          <a:xfrm>
            <a:off x="0" y="2563813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" charset="0"/>
              </a:rPr>
              <a:t/>
            </a:r>
            <a:br>
              <a:rPr lang="ru-RU">
                <a:latin typeface="Arial" charset="0"/>
              </a:rPr>
            </a:br>
            <a:endParaRPr lang="ru-RU">
              <a:latin typeface="Arial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pic>
        <p:nvPicPr>
          <p:cNvPr id="19459" name="Picture 7" descr="C:\Program Files\Microsoft Office\Clipart\WebArt\bd149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8001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 descr="C:\Program Files\Microsoft Office\Clipart\WebArt\bd14615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5867400"/>
            <a:ext cx="6858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8" descr="C:\Program Files\Microsoft Office\Clipart\WebArt\bd14572_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44196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9" descr="C:\Program Files\Microsoft Office\Clipart\WebArt\bd14572_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3716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Text Box 11"/>
          <p:cNvSpPr txBox="1">
            <a:spLocks noChangeArrowheads="1"/>
          </p:cNvSpPr>
          <p:nvPr/>
        </p:nvSpPr>
        <p:spPr bwMode="auto">
          <a:xfrm>
            <a:off x="381000" y="1447800"/>
            <a:ext cx="8229600" cy="297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На этом уроке Вы познакомитесь с одной из самых </a:t>
            </a:r>
            <a:r>
              <a:rPr lang="ru-RU"/>
              <a:t>простых</a:t>
            </a:r>
            <a:r>
              <a:rPr lang="ru-RU">
                <a:cs typeface="Times New Roman" pitchFamily="18" charset="0"/>
              </a:rPr>
              <a:t> программ для рисования — Microsoft Paint.</a:t>
            </a:r>
            <a:endParaRPr lang="en-US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b="1">
                <a:cs typeface="Times New Roman" pitchFamily="18" charset="0"/>
              </a:rPr>
              <a:t>Paint </a:t>
            </a:r>
            <a:r>
              <a:rPr lang="ru-RU">
                <a:cs typeface="Times New Roman" pitchFamily="18" charset="0"/>
              </a:rPr>
              <a:t>- это программа, поставляемая в комплекте с оболочкой </a:t>
            </a:r>
            <a:r>
              <a:rPr lang="en-US">
                <a:cs typeface="Times New Roman" pitchFamily="18" charset="0"/>
              </a:rPr>
              <a:t>Windows </a:t>
            </a:r>
            <a:r>
              <a:rPr lang="ru-RU">
                <a:cs typeface="Times New Roman" pitchFamily="18" charset="0"/>
              </a:rPr>
              <a:t>и предназначенная для создания и редактирования на экране изображений (картинок). Графический редактор </a:t>
            </a:r>
            <a:r>
              <a:rPr lang="en-US">
                <a:cs typeface="Times New Roman" pitchFamily="18" charset="0"/>
              </a:rPr>
              <a:t>Paint</a:t>
            </a:r>
            <a:r>
              <a:rPr lang="ru-RU">
                <a:cs typeface="Times New Roman" pitchFamily="18" charset="0"/>
              </a:rPr>
              <a:t> используется для работы с точечными рисунками формата *.</a:t>
            </a:r>
            <a:r>
              <a:rPr lang="en-US">
                <a:cs typeface="Times New Roman" pitchFamily="18" charset="0"/>
              </a:rPr>
              <a:t>jpg</a:t>
            </a:r>
            <a:r>
              <a:rPr lang="ru-RU">
                <a:cs typeface="Times New Roman" pitchFamily="18" charset="0"/>
              </a:rPr>
              <a:t>, *.</a:t>
            </a:r>
            <a:r>
              <a:rPr lang="en-US">
                <a:cs typeface="Times New Roman" pitchFamily="18" charset="0"/>
              </a:rPr>
              <a:t>gif</a:t>
            </a:r>
            <a:r>
              <a:rPr lang="ru-RU">
                <a:cs typeface="Times New Roman" pitchFamily="18" charset="0"/>
              </a:rPr>
              <a:t> или *.</a:t>
            </a:r>
            <a:r>
              <a:rPr lang="en-US">
                <a:cs typeface="Times New Roman" pitchFamily="18" charset="0"/>
              </a:rPr>
              <a:t>bmp</a:t>
            </a:r>
            <a:r>
              <a:rPr lang="ru-RU">
                <a:cs typeface="Times New Roman" pitchFamily="18" charset="0"/>
              </a:rPr>
              <a:t>. Эта программа находится в главном меню операционной системы </a:t>
            </a:r>
            <a:r>
              <a:rPr lang="en-US">
                <a:cs typeface="Times New Roman" pitchFamily="18" charset="0"/>
              </a:rPr>
              <a:t>Windows</a:t>
            </a:r>
            <a:r>
              <a:rPr lang="ru-RU">
                <a:cs typeface="Times New Roman" pitchFamily="18" charset="0"/>
              </a:rPr>
              <a:t>, для ее запуска необходимо выполнить команду </a:t>
            </a:r>
            <a:r>
              <a:rPr lang="ru-RU" b="1">
                <a:cs typeface="Times New Roman" pitchFamily="18" charset="0"/>
              </a:rPr>
              <a:t>Пуск/Программы/Стандартные/</a:t>
            </a:r>
            <a:r>
              <a:rPr lang="en-US" b="1">
                <a:cs typeface="Times New Roman" pitchFamily="18" charset="0"/>
              </a:rPr>
              <a:t>Paint</a:t>
            </a:r>
            <a:r>
              <a:rPr lang="ru-RU" b="1">
                <a:cs typeface="Times New Roman" pitchFamily="18" charset="0"/>
              </a:rPr>
              <a:t>. </a:t>
            </a:r>
            <a:r>
              <a:rPr lang="ru-RU">
                <a:cs typeface="Times New Roman" pitchFamily="18" charset="0"/>
              </a:rPr>
              <a:t>Графический редактор </a:t>
            </a:r>
            <a:r>
              <a:rPr lang="en-US">
                <a:cs typeface="Times New Roman" pitchFamily="18" charset="0"/>
              </a:rPr>
              <a:t>Paint</a:t>
            </a:r>
            <a:r>
              <a:rPr lang="ru-RU">
                <a:cs typeface="Times New Roman" pitchFamily="18" charset="0"/>
              </a:rPr>
              <a:t> одновременно может работать только с одним документом, поэтому окно документа является частью окна программы.  </a:t>
            </a:r>
            <a:endParaRPr lang="ru-RU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35843" name="Text Box 2"/>
          <p:cNvSpPr txBox="1">
            <a:spLocks noChangeArrowheads="1"/>
          </p:cNvSpPr>
          <p:nvPr/>
        </p:nvSpPr>
        <p:spPr bwMode="auto">
          <a:xfrm>
            <a:off x="838200" y="1676400"/>
            <a:ext cx="37338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Чтобы нарисовать зонтик, необходимо:</a:t>
            </a: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1. Нарисовать большую окружность.</a:t>
            </a: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2. Удалить ее нижнюю часть.</a:t>
            </a: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3. Нарисовать окружность поменьше.</a:t>
            </a: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4. Скопировать три раза.</a:t>
            </a: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5. Удалить их нижние части.</a:t>
            </a: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6. Нарисовать ручку зонтика.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2590800" y="381000"/>
            <a:ext cx="34290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Times New Roman" pitchFamily="18" charset="0"/>
                <a:cs typeface="Arial" charset="0"/>
              </a:rPr>
              <a:t>Задание </a:t>
            </a:r>
            <a:r>
              <a:rPr lang="en-US">
                <a:latin typeface="Times New Roman" pitchFamily="18" charset="0"/>
                <a:cs typeface="Arial" charset="0"/>
              </a:rPr>
              <a:t>2</a:t>
            </a:r>
            <a:r>
              <a:rPr lang="ru-RU">
                <a:latin typeface="Times New Roman" pitchFamily="18" charset="0"/>
              </a:rPr>
              <a:t>. Рисуем зонтик</a:t>
            </a:r>
          </a:p>
          <a:p>
            <a:pPr>
              <a:spcBef>
                <a:spcPct val="50000"/>
              </a:spcBef>
            </a:pPr>
            <a:endParaRPr lang="ru-RU">
              <a:latin typeface="Times New Roman" pitchFamily="18" charset="0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50800" y="2700338"/>
            <a:ext cx="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584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447800"/>
            <a:ext cx="2971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0" y="3005138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" charset="0"/>
              </a:rPr>
              <a:t/>
            </a:r>
            <a:br>
              <a:rPr lang="ru-RU">
                <a:latin typeface="Arial" charset="0"/>
              </a:rPr>
            </a:br>
            <a:endParaRPr lang="ru-RU">
              <a:latin typeface="Arial" charset="0"/>
            </a:endParaRPr>
          </a:p>
        </p:txBody>
      </p:sp>
      <p:sp>
        <p:nvSpPr>
          <p:cNvPr id="35848" name="Rectangle 8"/>
          <p:cNvSpPr>
            <a:spLocks noChangeArrowheads="1" noTextEdit="1"/>
          </p:cNvSpPr>
          <p:nvPr/>
        </p:nvSpPr>
        <p:spPr bwMode="auto">
          <a:xfrm>
            <a:off x="50800" y="1695450"/>
            <a:ext cx="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584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276600"/>
            <a:ext cx="19923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0" name="Rectangle 9"/>
          <p:cNvSpPr>
            <a:spLocks noChangeArrowheads="1"/>
          </p:cNvSpPr>
          <p:nvPr/>
        </p:nvSpPr>
        <p:spPr bwMode="auto">
          <a:xfrm>
            <a:off x="0" y="245427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" charset="0"/>
              </a:rPr>
              <a:t/>
            </a:r>
            <a:br>
              <a:rPr lang="ru-RU">
                <a:latin typeface="Arial" charset="0"/>
              </a:rPr>
            </a:br>
            <a:endParaRPr lang="ru-RU">
              <a:latin typeface="Arial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2438400" y="685800"/>
            <a:ext cx="39624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Times New Roman" pitchFamily="18" charset="0"/>
                <a:cs typeface="Arial" charset="0"/>
              </a:rPr>
              <a:t>Задание </a:t>
            </a:r>
            <a:r>
              <a:rPr lang="ru-RU">
                <a:latin typeface="Times New Roman" pitchFamily="18" charset="0"/>
              </a:rPr>
              <a:t>3. Рисуем морковь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50800" y="2795588"/>
            <a:ext cx="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057400"/>
            <a:ext cx="48768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5"/>
          <p:cNvSpPr>
            <a:spLocks noChangeArrowheads="1"/>
          </p:cNvSpPr>
          <p:nvPr/>
        </p:nvSpPr>
        <p:spPr bwMode="auto">
          <a:xfrm>
            <a:off x="0" y="3059113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" charset="0"/>
              </a:rPr>
              <a:t/>
            </a:r>
            <a:br>
              <a:rPr lang="ru-RU">
                <a:latin typeface="Arial" charset="0"/>
              </a:rPr>
            </a:br>
            <a:endParaRPr lang="ru-RU">
              <a:latin typeface="Arial" charset="0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3276600" y="3014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687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3657600"/>
            <a:ext cx="5715000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50800" y="1990725"/>
            <a:ext cx="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219200"/>
            <a:ext cx="34290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0" y="26162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" charset="0"/>
              </a:rPr>
              <a:t/>
            </a:r>
            <a:br>
              <a:rPr lang="ru-RU">
                <a:latin typeface="Arial" charset="0"/>
              </a:rPr>
            </a:br>
            <a:endParaRPr lang="ru-RU">
              <a:latin typeface="Arial" charset="0"/>
            </a:endParaRPr>
          </a:p>
        </p:txBody>
      </p:sp>
      <p:sp>
        <p:nvSpPr>
          <p:cNvPr id="37894" name="Text Box 5"/>
          <p:cNvSpPr txBox="1">
            <a:spLocks noChangeArrowheads="1"/>
          </p:cNvSpPr>
          <p:nvPr/>
        </p:nvSpPr>
        <p:spPr bwMode="auto">
          <a:xfrm>
            <a:off x="2286000" y="685800"/>
            <a:ext cx="4038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Times New Roman" pitchFamily="18" charset="0"/>
                <a:cs typeface="Arial" charset="0"/>
              </a:rPr>
              <a:t>Задание </a:t>
            </a:r>
            <a:r>
              <a:rPr lang="ru-RU">
                <a:latin typeface="Times New Roman" pitchFamily="18" charset="0"/>
              </a:rPr>
              <a:t>4. Рисуем яблоко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914400" y="614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789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505200"/>
            <a:ext cx="33528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7" name="Rectangle 8"/>
          <p:cNvSpPr>
            <a:spLocks noChangeArrowheads="1"/>
          </p:cNvSpPr>
          <p:nvPr/>
        </p:nvSpPr>
        <p:spPr bwMode="auto">
          <a:xfrm>
            <a:off x="2362200" y="3581400"/>
            <a:ext cx="2820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Arial" charset="0"/>
              </a:rPr>
              <a:t>Задание </a:t>
            </a:r>
            <a:r>
              <a:rPr lang="ru-RU">
                <a:latin typeface="Times New Roman" pitchFamily="18" charset="0"/>
              </a:rPr>
              <a:t>5. Божья коровка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38915" name="Text Box 2"/>
          <p:cNvSpPr txBox="1">
            <a:spLocks noChangeArrowheads="1"/>
          </p:cNvSpPr>
          <p:nvPr/>
        </p:nvSpPr>
        <p:spPr bwMode="auto">
          <a:xfrm>
            <a:off x="1676400" y="533400"/>
            <a:ext cx="441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Times New Roman" pitchFamily="18" charset="0"/>
                <a:cs typeface="Arial" charset="0"/>
              </a:rPr>
              <a:t>Задание </a:t>
            </a:r>
            <a:r>
              <a:rPr lang="ru-RU">
                <a:latin typeface="Times New Roman" pitchFamily="18" charset="0"/>
              </a:rPr>
              <a:t>5. Вишня, ежевика, виноград</a:t>
            </a:r>
          </a:p>
        </p:txBody>
      </p:sp>
      <p:sp>
        <p:nvSpPr>
          <p:cNvPr id="38916" name="Rectangle 4"/>
          <p:cNvSpPr>
            <a:spLocks noChangeArrowheads="1" noTextEdit="1"/>
          </p:cNvSpPr>
          <p:nvPr/>
        </p:nvSpPr>
        <p:spPr bwMode="auto">
          <a:xfrm>
            <a:off x="6400800" y="2305050"/>
            <a:ext cx="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981200"/>
            <a:ext cx="2209800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Rectangle 5"/>
          <p:cNvSpPr>
            <a:spLocks noChangeArrowheads="1"/>
          </p:cNvSpPr>
          <p:nvPr/>
        </p:nvSpPr>
        <p:spPr bwMode="auto">
          <a:xfrm>
            <a:off x="0" y="27908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" charset="0"/>
              </a:rPr>
              <a:t/>
            </a:r>
            <a:br>
              <a:rPr lang="ru-RU">
                <a:latin typeface="Arial" charset="0"/>
              </a:rPr>
            </a:br>
            <a:endParaRPr lang="ru-RU">
              <a:latin typeface="Arial" charset="0"/>
            </a:endParaRPr>
          </a:p>
        </p:txBody>
      </p:sp>
      <p:sp>
        <p:nvSpPr>
          <p:cNvPr id="38919" name="Rectangle 7"/>
          <p:cNvSpPr>
            <a:spLocks noChangeArrowheads="1" noTextEdit="1"/>
          </p:cNvSpPr>
          <p:nvPr/>
        </p:nvSpPr>
        <p:spPr bwMode="auto">
          <a:xfrm>
            <a:off x="6400800" y="2741613"/>
            <a:ext cx="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892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981200"/>
            <a:ext cx="201136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1" name="Rectangle 8"/>
          <p:cNvSpPr>
            <a:spLocks noChangeArrowheads="1"/>
          </p:cNvSpPr>
          <p:nvPr/>
        </p:nvSpPr>
        <p:spPr bwMode="auto">
          <a:xfrm>
            <a:off x="0" y="30321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" charset="0"/>
              </a:rPr>
              <a:t/>
            </a:r>
            <a:br>
              <a:rPr lang="ru-RU">
                <a:latin typeface="Arial" charset="0"/>
              </a:rPr>
            </a:br>
            <a:endParaRPr lang="ru-RU">
              <a:latin typeface="Arial" charset="0"/>
            </a:endParaRPr>
          </a:p>
        </p:txBody>
      </p:sp>
      <p:sp>
        <p:nvSpPr>
          <p:cNvPr id="38922" name="Rectangle 10"/>
          <p:cNvSpPr>
            <a:spLocks noChangeArrowheads="1" noTextEdit="1"/>
          </p:cNvSpPr>
          <p:nvPr/>
        </p:nvSpPr>
        <p:spPr bwMode="auto">
          <a:xfrm>
            <a:off x="6400800" y="1946275"/>
            <a:ext cx="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892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981200"/>
            <a:ext cx="2209800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Rectangle 11"/>
          <p:cNvSpPr>
            <a:spLocks noChangeArrowheads="1"/>
          </p:cNvSpPr>
          <p:nvPr/>
        </p:nvSpPr>
        <p:spPr bwMode="auto">
          <a:xfrm>
            <a:off x="0" y="2592388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" charset="0"/>
              </a:rPr>
              <a:t/>
            </a:r>
            <a:br>
              <a:rPr lang="ru-RU">
                <a:latin typeface="Arial" charset="0"/>
              </a:rPr>
            </a:br>
            <a:endParaRPr lang="ru-RU">
              <a:latin typeface="Arial" charset="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066800" y="838200"/>
            <a:ext cx="6858000" cy="517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latin typeface="Arial" charset="0"/>
                <a:cs typeface="Arial" charset="0"/>
              </a:rPr>
              <a:t>Дидактические материалы для работы в графическом редакторе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1.</a:t>
            </a:r>
            <a:r>
              <a:rPr lang="ru-RU" b="1">
                <a:cs typeface="Times New Roman" pitchFamily="18" charset="0"/>
              </a:rPr>
              <a:t> Рисуем и закрашиваем круги</a:t>
            </a:r>
            <a:endParaRPr lang="ru-RU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1. Нарисуйте посередине </a:t>
            </a:r>
            <a:r>
              <a:rPr lang="ru-RU" i="1">
                <a:cs typeface="Times New Roman" pitchFamily="18" charset="0"/>
              </a:rPr>
              <a:t>экрана</a:t>
            </a:r>
            <a:r>
              <a:rPr lang="ru-RU">
                <a:cs typeface="Times New Roman" pitchFamily="18" charset="0"/>
              </a:rPr>
              <a:t> круг и закрасьте его. Слева от него нарисуйте круг меньше, чем закрашенный. Справа от закрашенного круга на­рисуйте круг больше, чем закрашенный. Сколько кругов нарисовано?</a:t>
            </a: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2. Нарисуйте по вертикали 4 разных по размеру круга. Закрасьте самый маленький и самый большой круги.</a:t>
            </a: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3. Каких кругов и на сколько больше (закрашенных или не закрашенных) ?</a:t>
            </a: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4. Сотрите ластиком половину любого закрашенного круга и половину не закрашенного круга.</a:t>
            </a: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5. Сотрите все круги (очистка экрана).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1066800" y="228600"/>
            <a:ext cx="7086600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Задание 2.</a:t>
            </a:r>
            <a:r>
              <a:rPr lang="ru-RU">
                <a:cs typeface="Times New Roman" pitchFamily="18" charset="0"/>
              </a:rPr>
              <a:t/>
            </a:r>
            <a:br>
              <a:rPr lang="ru-RU">
                <a:cs typeface="Times New Roman" pitchFamily="18" charset="0"/>
              </a:rPr>
            </a:br>
            <a:r>
              <a:rPr lang="ru-RU">
                <a:cs typeface="Times New Roman" pitchFamily="18" charset="0"/>
              </a:rPr>
              <a:t>Какой месяц на рисунке возрастающий, а какой убывающий? Как это проверить? Нарисуйте месяц возрастающий и месяц убывающий. Как это сделать? (Рисуем пересекающиеся окружности, а потом стираем лишнее.)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39147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4096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1981200"/>
            <a:ext cx="13144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 Box 5"/>
          <p:cNvSpPr txBox="1">
            <a:spLocks noChangeArrowheads="1"/>
          </p:cNvSpPr>
          <p:nvPr/>
        </p:nvSpPr>
        <p:spPr bwMode="auto">
          <a:xfrm>
            <a:off x="838200" y="3200400"/>
            <a:ext cx="7772400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Задание 3.</a:t>
            </a:r>
            <a:endParaRPr lang="ru-RU" b="1">
              <a:latin typeface="Arial" charset="0"/>
              <a:cs typeface="Arial" charset="0"/>
            </a:endParaRP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Нарисуйте 9 кругов по 3 в каждом ряду, закрасьте их все, используя только три цвета так, чтобы в каждом ряду и в каждой строке все цвета были разными. Возможный вариант ответа: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3862388" y="2771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4096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4800600"/>
            <a:ext cx="14192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41987" name="Text Box 2"/>
          <p:cNvSpPr txBox="1">
            <a:spLocks noChangeArrowheads="1"/>
          </p:cNvSpPr>
          <p:nvPr/>
        </p:nvSpPr>
        <p:spPr bwMode="auto">
          <a:xfrm>
            <a:off x="609600" y="685800"/>
            <a:ext cx="7924800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4</a:t>
            </a:r>
            <a:r>
              <a:rPr lang="ru-RU" b="1">
                <a:cs typeface="Times New Roman" pitchFamily="18" charset="0"/>
              </a:rPr>
              <a:t>.</a:t>
            </a:r>
            <a:endParaRPr lang="ru-RU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Выберите елку, которая вам понравилась, нарисуйте такую же. Объясните, как вы ее рисовали.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Нарисуйте треугольник. Скопируйте его два раза и сконструируйте елку. Сделайте лес из 8 елок. Сколько раз вы кодировали? 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Закрасьте некоторые (любую, каждую, не первую) елку.</a:t>
            </a:r>
          </a:p>
          <a:p>
            <a:pPr algn="just">
              <a:spcBef>
                <a:spcPct val="50000"/>
              </a:spcBef>
            </a:pPr>
            <a:endParaRPr lang="ru-RU">
              <a:cs typeface="Times New Roman" pitchFamily="18" charset="0"/>
            </a:endParaRPr>
          </a:p>
        </p:txBody>
      </p:sp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429000"/>
            <a:ext cx="533400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43011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73152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5</a:t>
            </a:r>
            <a:r>
              <a:rPr lang="ru-RU" b="1">
                <a:cs typeface="Times New Roman" pitchFamily="18" charset="0"/>
              </a:rPr>
              <a:t>.</a:t>
            </a:r>
            <a:r>
              <a:rPr lang="ru-RU" b="1"/>
              <a:t> </a:t>
            </a:r>
            <a:r>
              <a:rPr lang="ru-RU">
                <a:cs typeface="Times New Roman" pitchFamily="18" charset="0"/>
              </a:rPr>
              <a:t>Нарисуйте цифры по образцу. Объясните, как рисовали</a:t>
            </a:r>
            <a:r>
              <a:rPr lang="ru-RU"/>
              <a:t>. 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390900" y="2595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430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143000"/>
            <a:ext cx="23622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Text Box 5"/>
          <p:cNvSpPr txBox="1">
            <a:spLocks noChangeArrowheads="1"/>
          </p:cNvSpPr>
          <p:nvPr/>
        </p:nvSpPr>
        <p:spPr bwMode="auto">
          <a:xfrm>
            <a:off x="1066800" y="3352800"/>
            <a:ext cx="7467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6</a:t>
            </a:r>
            <a:r>
              <a:rPr lang="ru-RU" b="1">
                <a:cs typeface="Times New Roman" pitchFamily="18" charset="0"/>
              </a:rPr>
              <a:t>.</a:t>
            </a:r>
            <a:r>
              <a:rPr lang="ru-RU" b="1"/>
              <a:t> </a:t>
            </a:r>
            <a:r>
              <a:rPr lang="ru-RU">
                <a:cs typeface="Times New Roman" pitchFamily="18" charset="0"/>
              </a:rPr>
              <a:t>Постройте башни.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3838575" y="2862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4301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4191000"/>
            <a:ext cx="22860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3657600"/>
            <a:ext cx="199548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3076" name="Text Box 2"/>
          <p:cNvSpPr txBox="1">
            <a:spLocks noChangeArrowheads="1"/>
          </p:cNvSpPr>
          <p:nvPr/>
        </p:nvSpPr>
        <p:spPr bwMode="auto">
          <a:xfrm>
            <a:off x="1295400" y="449263"/>
            <a:ext cx="74676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7</a:t>
            </a:r>
            <a:r>
              <a:rPr lang="ru-RU" b="1">
                <a:cs typeface="Times New Roman" pitchFamily="18" charset="0"/>
              </a:rPr>
              <a:t>.</a:t>
            </a:r>
            <a:r>
              <a:rPr lang="ru-RU" b="1"/>
              <a:t> </a:t>
            </a:r>
            <a:r>
              <a:rPr lang="ru-RU">
                <a:cs typeface="Times New Roman" pitchFamily="18" charset="0"/>
              </a:rPr>
              <a:t>Выбери картинку и нарисуй такую же.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4033838" y="2847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07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219200"/>
            <a:ext cx="10763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3505200" y="2847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08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1295400"/>
            <a:ext cx="21336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Rectangle 8"/>
          <p:cNvSpPr>
            <a:spLocks noChangeArrowheads="1"/>
          </p:cNvSpPr>
          <p:nvPr/>
        </p:nvSpPr>
        <p:spPr bwMode="auto">
          <a:xfrm>
            <a:off x="4048125" y="2724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08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1219200"/>
            <a:ext cx="104775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3" name="Rectangle 10"/>
          <p:cNvSpPr>
            <a:spLocks noChangeArrowheads="1"/>
          </p:cNvSpPr>
          <p:nvPr/>
        </p:nvSpPr>
        <p:spPr bwMode="auto">
          <a:xfrm>
            <a:off x="3895725" y="2486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3084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3048000"/>
            <a:ext cx="13525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12"/>
          <p:cNvGraphicFramePr>
            <a:graphicFrameLocks noChangeAspect="1"/>
          </p:cNvGraphicFramePr>
          <p:nvPr/>
        </p:nvGraphicFramePr>
        <p:xfrm>
          <a:off x="3429000" y="3200400"/>
          <a:ext cx="4210050" cy="2362200"/>
        </p:xfrm>
        <a:graphic>
          <a:graphicData uri="http://schemas.openxmlformats.org/presentationml/2006/ole">
            <p:oleObj spid="_x0000_s3074" name="Точечный рисунок" r:id="rId7" imgW="4210638" imgH="2362530" progId="PBrush">
              <p:embed/>
            </p:oleObj>
          </a:graphicData>
        </a:graphic>
      </p:graphicFrame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1524000" y="533400"/>
            <a:ext cx="6400800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8</a:t>
            </a:r>
            <a:r>
              <a:rPr lang="ru-RU" b="1">
                <a:cs typeface="Times New Roman" pitchFamily="18" charset="0"/>
              </a:rPr>
              <a:t>. </a:t>
            </a:r>
            <a:r>
              <a:rPr lang="ru-RU">
                <a:cs typeface="Times New Roman" pitchFamily="18" charset="0"/>
              </a:rPr>
              <a:t>Нарисуйте рыбку. Разделите ее двумя отрезками так, чтобы получилось 4 четырехугольника. Симметрична ли получившаяся у вас рыбка?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Помогите рыбке. Поместите ее в море.</a:t>
            </a:r>
          </a:p>
          <a:p>
            <a:pPr algn="just">
              <a:spcBef>
                <a:spcPct val="50000"/>
              </a:spcBef>
            </a:pPr>
            <a:endParaRPr lang="ru-RU">
              <a:cs typeface="Times New Roman" pitchFamily="18" charset="0"/>
            </a:endParaRPr>
          </a:p>
        </p:txBody>
      </p:sp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1447800"/>
            <a:ext cx="1600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Text Box 4"/>
          <p:cNvSpPr txBox="1">
            <a:spLocks noChangeArrowheads="1"/>
          </p:cNvSpPr>
          <p:nvPr/>
        </p:nvSpPr>
        <p:spPr bwMode="auto">
          <a:xfrm>
            <a:off x="457200" y="2209800"/>
            <a:ext cx="480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9</a:t>
            </a:r>
            <a:r>
              <a:rPr lang="ru-RU" b="1">
                <a:cs typeface="Times New Roman" pitchFamily="18" charset="0"/>
              </a:rPr>
              <a:t>.</a:t>
            </a:r>
            <a:r>
              <a:rPr lang="ru-RU" b="1"/>
              <a:t> </a:t>
            </a:r>
            <a:r>
              <a:rPr lang="ru-RU">
                <a:cs typeface="Times New Roman" pitchFamily="18" charset="0"/>
              </a:rPr>
              <a:t>Сделай грустную тучу веселой.</a:t>
            </a:r>
            <a:r>
              <a:rPr lang="ru-RU" b="1"/>
              <a:t> </a:t>
            </a:r>
          </a:p>
        </p:txBody>
      </p:sp>
      <p:pic>
        <p:nvPicPr>
          <p:cNvPr id="4403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667000"/>
            <a:ext cx="21526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9" name="Text Box 6"/>
          <p:cNvSpPr txBox="1">
            <a:spLocks noChangeArrowheads="1"/>
          </p:cNvSpPr>
          <p:nvPr/>
        </p:nvSpPr>
        <p:spPr bwMode="auto">
          <a:xfrm>
            <a:off x="3657600" y="2895600"/>
            <a:ext cx="4953000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10</a:t>
            </a:r>
            <a:r>
              <a:rPr lang="ru-RU" b="1">
                <a:cs typeface="Times New Roman" pitchFamily="18" charset="0"/>
              </a:rPr>
              <a:t>.</a:t>
            </a:r>
            <a:r>
              <a:rPr lang="ru-RU" b="1"/>
              <a:t> </a:t>
            </a:r>
            <a:r>
              <a:rPr lang="ru-RU">
                <a:cs typeface="Times New Roman" pitchFamily="18" charset="0"/>
              </a:rPr>
              <a:t>Нарисуйте ракету. Разделите ее двумя отрезками прямых так, чтобы получилось четыре четырехугольника. Закрасьте эти четырехугольники разными цветами.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4404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4267200"/>
            <a:ext cx="12811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pic>
        <p:nvPicPr>
          <p:cNvPr id="20483" name="Picture 134" descr="C:\Program Files\Microsoft Office\Clipart\WebArt\bd149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79248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29" descr="C:\Program Files\Microsoft Office\Clipart\WebArt\bd14572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6858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137"/>
          <p:cNvSpPr txBox="1">
            <a:spLocks noChangeArrowheads="1"/>
          </p:cNvSpPr>
          <p:nvPr/>
        </p:nvSpPr>
        <p:spPr bwMode="auto">
          <a:xfrm>
            <a:off x="457200" y="533400"/>
            <a:ext cx="78486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Графические редакторы предоставляют право выбора инструментов для создания и редактирования графических изображений, объединяя их в панели инструментов. На рисунке представлены панели инструментов двух растровых графических редакторов (Paint и Adobe Photoshop) и векторного (Corel Draw). Удивительно, но все редакторы имеют много общего, несмотря на различия уровня, типа и назначения.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 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0486" name="Text Box 138"/>
          <p:cNvSpPr txBox="1">
            <a:spLocks noChangeArrowheads="1"/>
          </p:cNvSpPr>
          <p:nvPr/>
        </p:nvSpPr>
        <p:spPr bwMode="auto">
          <a:xfrm>
            <a:off x="1752600" y="2667000"/>
            <a:ext cx="502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0487" name="Picture 139" descr="C:\Documents and Settings\Администратор.A4AXSBF3FDB6Y53\Рабочий стол\school\новое\leason2a\11.jpg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1676400" y="2438400"/>
            <a:ext cx="457200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1295400" y="457200"/>
            <a:ext cx="723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11</a:t>
            </a:r>
            <a:r>
              <a:rPr lang="ru-RU" b="1">
                <a:cs typeface="Times New Roman" pitchFamily="18" charset="0"/>
              </a:rPr>
              <a:t>.</a:t>
            </a:r>
            <a:r>
              <a:rPr lang="ru-RU" b="1"/>
              <a:t> </a:t>
            </a:r>
            <a:r>
              <a:rPr lang="ru-RU">
                <a:cs typeface="Times New Roman" pitchFamily="18" charset="0"/>
              </a:rPr>
              <a:t>Нарисуйте город треугольников. Объясните алгоритм рисования</a:t>
            </a:r>
            <a:endParaRPr lang="ru-RU" b="1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4081463" y="28813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4506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295400"/>
            <a:ext cx="9810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219200"/>
            <a:ext cx="9779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066800"/>
            <a:ext cx="19431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4" name="Text Box 7"/>
          <p:cNvSpPr txBox="1">
            <a:spLocks noChangeArrowheads="1"/>
          </p:cNvSpPr>
          <p:nvPr/>
        </p:nvSpPr>
        <p:spPr bwMode="auto">
          <a:xfrm>
            <a:off x="1371600" y="2667000"/>
            <a:ext cx="70104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12</a:t>
            </a:r>
            <a:r>
              <a:rPr lang="ru-RU" b="1">
                <a:cs typeface="Times New Roman" pitchFamily="18" charset="0"/>
              </a:rPr>
              <a:t>. </a:t>
            </a:r>
            <a:r>
              <a:rPr lang="ru-RU">
                <a:cs typeface="Times New Roman" pitchFamily="18" charset="0"/>
              </a:rPr>
              <a:t>Напишите слово «мама». Желательно изменить толщину линии.</a:t>
            </a:r>
          </a:p>
          <a:p>
            <a:pPr>
              <a:spcBef>
                <a:spcPct val="50000"/>
              </a:spcBef>
            </a:pPr>
            <a:endParaRPr lang="ru-RU">
              <a:cs typeface="Times New Roman" pitchFamily="18" charset="0"/>
            </a:endParaRPr>
          </a:p>
        </p:txBody>
      </p:sp>
      <p:pic>
        <p:nvPicPr>
          <p:cNvPr id="45065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3124200"/>
            <a:ext cx="19050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6" name="Text Box 9"/>
          <p:cNvSpPr txBox="1">
            <a:spLocks noChangeArrowheads="1"/>
          </p:cNvSpPr>
          <p:nvPr/>
        </p:nvSpPr>
        <p:spPr bwMode="auto">
          <a:xfrm>
            <a:off x="1371600" y="4191000"/>
            <a:ext cx="70866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13</a:t>
            </a:r>
            <a:r>
              <a:rPr lang="ru-RU" b="1">
                <a:cs typeface="Times New Roman" pitchFamily="18" charset="0"/>
              </a:rPr>
              <a:t>. </a:t>
            </a:r>
            <a:r>
              <a:rPr lang="ru-RU">
                <a:cs typeface="Times New Roman" pitchFamily="18" charset="0"/>
              </a:rPr>
              <a:t>Придумайте картинку и составьте алгоритм ее рисования.</a:t>
            </a:r>
          </a:p>
          <a:p>
            <a:pPr algn="just"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 </a:t>
            </a:r>
          </a:p>
        </p:txBody>
      </p:sp>
      <p:pic>
        <p:nvPicPr>
          <p:cNvPr id="45067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4800600"/>
            <a:ext cx="99853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8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05400" y="4953000"/>
            <a:ext cx="26670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1447800" y="381000"/>
            <a:ext cx="73914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14</a:t>
            </a:r>
            <a:r>
              <a:rPr lang="ru-RU" b="1">
                <a:cs typeface="Times New Roman" pitchFamily="18" charset="0"/>
              </a:rPr>
              <a:t>.</a:t>
            </a:r>
            <a:r>
              <a:rPr lang="ru-RU" b="1"/>
              <a:t> </a:t>
            </a:r>
            <a:r>
              <a:rPr lang="ru-RU">
                <a:cs typeface="Times New Roman" pitchFamily="18" charset="0"/>
              </a:rPr>
              <a:t>Нарисуйте четыре одинаковых домика и раскрасьте двумя цветами так, чтобы они все были разными. Нарисуйте домик из круга, треугольника и квадрата. Используя режим копирования, нарисуйте улицу из 6 домиков. Сколько раз вы копировали? Закрасьте любой из домиков одним цветом (по одному на каждой стороне улицы в два цвета).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438400"/>
            <a:ext cx="2857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Text Box 4"/>
          <p:cNvSpPr txBox="1">
            <a:spLocks noChangeArrowheads="1"/>
          </p:cNvSpPr>
          <p:nvPr/>
        </p:nvSpPr>
        <p:spPr bwMode="auto">
          <a:xfrm>
            <a:off x="1447800" y="3733800"/>
            <a:ext cx="74676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15</a:t>
            </a:r>
            <a:r>
              <a:rPr lang="ru-RU" b="1">
                <a:cs typeface="Times New Roman" pitchFamily="18" charset="0"/>
              </a:rPr>
              <a:t>. </a:t>
            </a:r>
            <a:r>
              <a:rPr lang="ru-RU">
                <a:cs typeface="Times New Roman" pitchFamily="18" charset="0"/>
              </a:rPr>
              <a:t>Нарисуйте предложенный орнамент (круг—квадрат). Измените его так, чтобы чередование было квадрат— круг. Объясните свои действия.</a:t>
            </a:r>
          </a:p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/>
            </a:r>
            <a:br>
              <a:rPr lang="ru-RU" b="1">
                <a:cs typeface="Times New Roman" pitchFamily="18" charset="0"/>
              </a:rPr>
            </a:br>
            <a:endParaRPr lang="ru-RU" b="1">
              <a:cs typeface="Times New Roman" pitchFamily="18" charset="0"/>
            </a:endParaRPr>
          </a:p>
        </p:txBody>
      </p:sp>
      <p:pic>
        <p:nvPicPr>
          <p:cNvPr id="4608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800600"/>
            <a:ext cx="6096000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4100" name="Text Box 2"/>
          <p:cNvSpPr txBox="1">
            <a:spLocks noChangeArrowheads="1"/>
          </p:cNvSpPr>
          <p:nvPr/>
        </p:nvSpPr>
        <p:spPr bwMode="auto">
          <a:xfrm>
            <a:off x="1447800" y="457200"/>
            <a:ext cx="708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Задание </a:t>
            </a:r>
            <a:r>
              <a:rPr lang="ru-RU" b="1"/>
              <a:t>16</a:t>
            </a:r>
            <a:r>
              <a:rPr lang="ru-RU" b="1">
                <a:cs typeface="Times New Roman" pitchFamily="18" charset="0"/>
              </a:rPr>
              <a:t>.</a:t>
            </a:r>
            <a:r>
              <a:rPr lang="ru-RU" b="1"/>
              <a:t> </a:t>
            </a:r>
            <a:r>
              <a:rPr lang="ru-RU">
                <a:cs typeface="Times New Roman" pitchFamily="18" charset="0"/>
              </a:rPr>
              <a:t>Найдите закономерность и дорисуйте фигуры.</a:t>
            </a:r>
            <a:r>
              <a:rPr lang="ru-RU"/>
              <a:t> </a:t>
            </a: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2209800" y="914400"/>
          <a:ext cx="4219575" cy="1066800"/>
        </p:xfrm>
        <a:graphic>
          <a:graphicData uri="http://schemas.openxmlformats.org/presentationml/2006/ole">
            <p:oleObj spid="_x0000_s4098" name="Точечный рисунок" r:id="rId3" imgW="4219048" imgH="2561905" progId="PBrush">
              <p:embed/>
            </p:oleObj>
          </a:graphicData>
        </a:graphic>
      </p:graphicFrame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47107" name="Text Box 2"/>
          <p:cNvSpPr txBox="1">
            <a:spLocks noChangeArrowheads="1"/>
          </p:cNvSpPr>
          <p:nvPr/>
        </p:nvSpPr>
        <p:spPr bwMode="auto">
          <a:xfrm>
            <a:off x="1447800" y="228600"/>
            <a:ext cx="7162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Задания для тренировки</a:t>
            </a:r>
          </a:p>
          <a:p>
            <a:pPr algn="just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Вариант 1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Нарисуйте российский флаг, состоящий из трех прямо­угольников одинакового размера, но разного цвета. Отразите название страны, установив шрифт </a:t>
            </a:r>
            <a:r>
              <a:rPr lang="en-US">
                <a:cs typeface="Times New Roman" pitchFamily="18" charset="0"/>
              </a:rPr>
              <a:t>Courier</a:t>
            </a:r>
            <a:r>
              <a:rPr lang="ru-RU">
                <a:cs typeface="Times New Roman" pitchFamily="18" charset="0"/>
              </a:rPr>
              <a:t>.</a:t>
            </a:r>
          </a:p>
          <a:p>
            <a:pPr algn="just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Вариант 2</a:t>
            </a:r>
          </a:p>
          <a:p>
            <a:pPr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Нарисуйте мухомор и разместите рядом с ним текстовое предупреждение о несъедобности этого гриба.</a:t>
            </a:r>
            <a:r>
              <a:rPr lang="ru-RU"/>
              <a:t> </a:t>
            </a:r>
          </a:p>
          <a:p>
            <a:pPr algn="just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Вариант 3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Нарисуйте светофор и рядом с ним разместите плакат, предупреждающий о том, как переходить улицу (правильные геометрические фигуры получаются при нажатой клавише {</a:t>
            </a:r>
            <a:r>
              <a:rPr lang="en-US">
                <a:cs typeface="Times New Roman" pitchFamily="18" charset="0"/>
              </a:rPr>
              <a:t>Shift</a:t>
            </a:r>
            <a:r>
              <a:rPr lang="ru-RU">
                <a:cs typeface="Times New Roman" pitchFamily="18" charset="0"/>
              </a:rPr>
              <a:t>}).</a:t>
            </a:r>
            <a:endParaRPr lang="ru-RU"/>
          </a:p>
          <a:p>
            <a:pPr algn="just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Вариант 4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Нарисуйте грузовик  (при необходимости воспользуйтесь ластиком).</a:t>
            </a:r>
          </a:p>
          <a:p>
            <a:pPr algn="just"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48131" name="Text Box 2"/>
          <p:cNvSpPr txBox="1">
            <a:spLocks noChangeArrowheads="1"/>
          </p:cNvSpPr>
          <p:nvPr/>
        </p:nvSpPr>
        <p:spPr bwMode="auto">
          <a:xfrm>
            <a:off x="914400" y="381000"/>
            <a:ext cx="7924800" cy="724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Вариант 5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 Нарисуйте "старый дедушкин будильник".</a:t>
            </a:r>
            <a:endParaRPr lang="ru-RU"/>
          </a:p>
          <a:p>
            <a:pPr algn="just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Вариант 6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Изобразите диск телефонного аппарата, разместите на нем цифры. </a:t>
            </a:r>
            <a:r>
              <a:rPr lang="ru-RU"/>
              <a:t>     </a:t>
            </a:r>
          </a:p>
          <a:p>
            <a:pPr algn="just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Вариант 7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Нарисуйте палитру художника (дощечку, на которой смешивают краски, аналогичную пиктограмме графического редактора </a:t>
            </a:r>
            <a:r>
              <a:rPr lang="en-US">
                <a:cs typeface="Times New Roman" pitchFamily="18" charset="0"/>
              </a:rPr>
              <a:t>Paint</a:t>
            </a:r>
            <a:r>
              <a:rPr lang="ru-RU">
                <a:cs typeface="Times New Roman" pitchFamily="18" charset="0"/>
              </a:rPr>
              <a:t>) и рядом с каждой краской подпишите ее цвет.</a:t>
            </a:r>
            <a:endParaRPr lang="ru-RU"/>
          </a:p>
          <a:p>
            <a:pPr algn="just"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  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Вариант</a:t>
            </a:r>
            <a:r>
              <a:rPr lang="ru-RU" b="1">
                <a:latin typeface="Times New Roman" pitchFamily="18" charset="0"/>
              </a:rPr>
              <a:t> 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Начертите план класса, в котором вы сейчас находитесь, и подпишите, кто и где сидит.</a:t>
            </a:r>
            <a:endParaRPr lang="ru-RU"/>
          </a:p>
          <a:p>
            <a:pPr algn="just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Вариант 9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Изобразите все фишки домино, в которые входит тройка. </a:t>
            </a:r>
          </a:p>
          <a:p>
            <a:pPr algn="just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Вариант10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Схематично изобразите фасад дома, в котором вы живете, и подпишите свое окно.</a:t>
            </a:r>
          </a:p>
          <a:p>
            <a:pPr algn="just">
              <a:spcBef>
                <a:spcPct val="50000"/>
              </a:spcBef>
            </a:pPr>
            <a:endParaRPr lang="ru-RU"/>
          </a:p>
          <a:p>
            <a:pPr algn="just"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49155" name="Text Box 2"/>
          <p:cNvSpPr txBox="1">
            <a:spLocks noChangeArrowheads="1"/>
          </p:cNvSpPr>
          <p:nvPr/>
        </p:nvSpPr>
        <p:spPr bwMode="auto">
          <a:xfrm>
            <a:off x="1752600" y="685800"/>
            <a:ext cx="70104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Дополнительное упражнение</a:t>
            </a:r>
            <a:r>
              <a:rPr lang="ru-RU" b="1">
                <a:latin typeface="Times New Roman" pitchFamily="18" charset="0"/>
              </a:rPr>
              <a:t>: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Изобразите радугу. Для первой линии используйте инструмент "Дуга". Остальные получите методом копировать - вставить и разместите со сдвигом относительно предыдущей. Края радуги "поместите" в облака (чтобы при заливке краска не проливалась). Недостающие цвета получите при помощи команды</a:t>
            </a:r>
            <a:r>
              <a:rPr lang="ru-RU" b="1">
                <a:cs typeface="Times New Roman" pitchFamily="18" charset="0"/>
              </a:rPr>
              <a:t> Редактирование цветов</a:t>
            </a:r>
            <a:r>
              <a:rPr lang="ru-RU">
                <a:cs typeface="Times New Roman" pitchFamily="18" charset="0"/>
              </a:rPr>
              <a:t> меню</a:t>
            </a:r>
            <a:r>
              <a:rPr lang="ru-RU" b="1">
                <a:cs typeface="Times New Roman" pitchFamily="18" charset="0"/>
              </a:rPr>
              <a:t> Параметры.</a:t>
            </a:r>
            <a:endParaRPr lang="ru-RU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pic>
        <p:nvPicPr>
          <p:cNvPr id="21507" name="Picture 6" descr="C:\Program Files\Microsoft Office\Clipart\WebArt\bd149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762000"/>
            <a:ext cx="7772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914400" y="990600"/>
            <a:ext cx="762000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Теперь рассмотрим подробнее панель инструментов программы Paint. </a:t>
            </a:r>
            <a:endParaRPr lang="en-US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ru-RU">
                <a:hlinkClick r:id="rId3"/>
              </a:rPr>
              <a:t>Графический редактор </a:t>
            </a:r>
            <a:r>
              <a:rPr lang="en-US">
                <a:hlinkClick r:id="rId3"/>
              </a:rPr>
              <a:t>PAINT</a:t>
            </a:r>
            <a:endParaRPr lang="ru-RU"/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Тип действий инструментов ясен из их названия. Но для удобства приводится следующая таблица: 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1509" name="Text Box 8"/>
          <p:cNvSpPr txBox="1">
            <a:spLocks noChangeArrowheads="1"/>
          </p:cNvSpPr>
          <p:nvPr/>
        </p:nvSpPr>
        <p:spPr bwMode="auto">
          <a:xfrm>
            <a:off x="1981200" y="2438400"/>
            <a:ext cx="510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1510" name="Picture 9" descr="C:\Documents and Settings\Администратор.A4AXSBF3FDB6Y53\Рабочий стол\school\новое\leason2a\002.jpg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1676400" y="2514600"/>
            <a:ext cx="5829300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22531" name="Text Box 10"/>
          <p:cNvSpPr txBox="1">
            <a:spLocks noChangeArrowheads="1"/>
          </p:cNvSpPr>
          <p:nvPr/>
        </p:nvSpPr>
        <p:spPr bwMode="auto">
          <a:xfrm>
            <a:off x="1752600" y="1524000"/>
            <a:ext cx="5410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000"/>
          </a:p>
        </p:txBody>
      </p:sp>
      <p:sp>
        <p:nvSpPr>
          <p:cNvPr id="22532" name="Text Box 11"/>
          <p:cNvSpPr txBox="1">
            <a:spLocks noChangeArrowheads="1"/>
          </p:cNvSpPr>
          <p:nvPr/>
        </p:nvSpPr>
        <p:spPr bwMode="auto">
          <a:xfrm>
            <a:off x="685800" y="1447800"/>
            <a:ext cx="7848600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Рассмотрим подробнее инструменты:</a:t>
            </a:r>
          </a:p>
          <a:p>
            <a:pPr algn="just">
              <a:spcBef>
                <a:spcPct val="50000"/>
              </a:spcBef>
            </a:pPr>
            <a:r>
              <a:rPr lang="ru-RU" b="1" i="1">
                <a:cs typeface="Times New Roman" pitchFamily="18" charset="0"/>
              </a:rPr>
              <a:t>Выделение .</a:t>
            </a:r>
            <a:r>
              <a:rPr lang="ru-RU">
                <a:cs typeface="Times New Roman" pitchFamily="18" charset="0"/>
              </a:rPr>
              <a:t>У этого инструмента есть 2 режима работы</a:t>
            </a:r>
            <a:r>
              <a:rPr lang="ru-RU">
                <a:latin typeface="Times New Roman" pitchFamily="18" charset="0"/>
              </a:rPr>
              <a:t>.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 Первый верхний режим выделяет область, не учитывая прозрачность цвета. Второй режим учитывает прозрачность выделяемой области, т.е. при втором варианте не будут выделятся все пиксели, имеющие цвет такой же, как у левого верхнего пикселя выделенной области. Поэкспериментируйте с этим инструментом. В режиме работы с текстом тоже есть подобное свойство. При первом верхнем варианте под текстом как бы будет белый прямоугольник.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2533" name="Rectangle 13"/>
          <p:cNvSpPr>
            <a:spLocks noChangeArrowheads="1"/>
          </p:cNvSpPr>
          <p:nvPr/>
        </p:nvSpPr>
        <p:spPr bwMode="auto">
          <a:xfrm>
            <a:off x="4414838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22534" name="Picture 12" descr="F:\..\Администратор.A4AXSBF3FDB6Y53\Рабочий стол\school\новое\leason2a\12.bmp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400800" y="228600"/>
            <a:ext cx="8953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1524000" y="762000"/>
            <a:ext cx="64008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Прямоугольник, Полигон, Овал и Скругленный прямоугольник: </a:t>
            </a:r>
            <a:r>
              <a:rPr lang="ru-RU">
                <a:cs typeface="Times New Roman" pitchFamily="18" charset="0"/>
              </a:rPr>
              <a:t>эти инструменты</a:t>
            </a:r>
            <a:r>
              <a:rPr lang="ru-RU" b="1">
                <a:cs typeface="Times New Roman" pitchFamily="18" charset="0"/>
              </a:rPr>
              <a:t> </a:t>
            </a:r>
            <a:r>
              <a:rPr lang="ru-RU">
                <a:cs typeface="Times New Roman" pitchFamily="18" charset="0"/>
              </a:rPr>
              <a:t> имеют опции по изменению типа рисования . Эти опции включают рисование соответственно контура, контура с заливкой и одной заливки. Поэкспериментируйте!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Теперь рассмотрим назначение команд в выпадающих меню программы. </a:t>
            </a: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 </a:t>
            </a:r>
          </a:p>
          <a:p>
            <a:pPr algn="just">
              <a:spcBef>
                <a:spcPct val="50000"/>
              </a:spcBef>
            </a:pPr>
            <a:r>
              <a:rPr lang="ru-RU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</a:t>
            </a:r>
            <a:r>
              <a:rPr lang="ru-RU">
                <a:cs typeface="Times New Roman" pitchFamily="18" charset="0"/>
              </a:rPr>
              <a:t>Ученику. </a:t>
            </a:r>
            <a:r>
              <a:rPr lang="ru-RU" i="1">
                <a:cs typeface="Times New Roman" pitchFamily="18" charset="0"/>
              </a:rPr>
              <a:t>Запустите программу Paint. Читая названия команд и пояснения к ним, выполняйте эти команды в программе Paint, проверяя их действие на практике. </a:t>
            </a:r>
            <a:endParaRPr lang="ru-RU"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Итак первая команда — </a:t>
            </a:r>
            <a:r>
              <a:rPr lang="ru-RU" b="1">
                <a:cs typeface="Times New Roman" pitchFamily="18" charset="0"/>
              </a:rPr>
              <a:t>Файл</a:t>
            </a:r>
            <a:r>
              <a:rPr lang="ru-RU">
                <a:cs typeface="Times New Roman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400550" y="3228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23557" name="Picture 3" descr="F:\..\Администратор.A4AXSBF3FDB6Y53\Рабочий стол\school\новое\leason2a\13.bmp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8077200" y="1752600"/>
            <a:ext cx="7842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pic>
        <p:nvPicPr>
          <p:cNvPr id="24579" name="Picture 4" descr="C:\Program Files\Microsoft Office\Clipart\WebArt\bd149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"/>
            <a:ext cx="8534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 descr="C:\Program Files\Microsoft Office\Clipart\WebArt\bd10279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5715000"/>
            <a:ext cx="502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C:\Documents and Settings\Администратор.A4AXSBF3FDB6Y53\Рабочий стол\school\новое\leason2a\21.bmp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838200" y="838200"/>
            <a:ext cx="300831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267200" y="457200"/>
            <a:ext cx="4343400" cy="534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1600" b="1">
                <a:cs typeface="Times New Roman" pitchFamily="18" charset="0"/>
              </a:rPr>
              <a:t>Создать</a:t>
            </a:r>
            <a:r>
              <a:rPr lang="ru-RU" sz="1600">
                <a:cs typeface="Times New Roman" pitchFamily="18" charset="0"/>
              </a:rPr>
              <a:t> - создать новый рисунок.</a:t>
            </a:r>
          </a:p>
          <a:p>
            <a:pPr>
              <a:spcBef>
                <a:spcPct val="50000"/>
              </a:spcBef>
            </a:pPr>
            <a:r>
              <a:rPr lang="ru-RU" sz="1600" b="1">
                <a:latin typeface="Times New Roman" pitchFamily="18" charset="0"/>
                <a:cs typeface="Times New Roman" pitchFamily="18" charset="0"/>
              </a:rPr>
              <a:t>Открыть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- открыть сохраненный рисунок.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Сохранить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- сохранить рисунок.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Сохранить как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 - сохранить рисунок в новом файле.------------------------------------------------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Предварительный просмотр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 - предварительный просмотр перед печатью.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Макет страницы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 - установки по типу печати.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Печать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- печатать рисунок на принтере.------------------------------------------------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Отправить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 - отправить рисунок по электронной почте------------------------------------------------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Замостить рабочий стол Windows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 - сделать текущий рисунок фоном для рабочего  стола.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В центр рабочего стола Windows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 - тоже, но рисунок не растягивается и находится по центру стола.------------------------------------------------</a:t>
            </a:r>
            <a:r>
              <a:rPr lang="ru-RU" sz="1600" b="1" i="1">
                <a:latin typeface="Times New Roman" pitchFamily="18" charset="0"/>
                <a:cs typeface="Times New Roman" pitchFamily="18" charset="0"/>
              </a:rPr>
              <a:t>Последние открываемые рисунки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------------------------------------------------</a:t>
            </a:r>
            <a:r>
              <a:rPr lang="ru-RU" sz="1600" b="1" i="1">
                <a:latin typeface="Times New Roman" pitchFamily="18" charset="0"/>
                <a:cs typeface="Times New Roman" pitchFamily="18" charset="0"/>
              </a:rPr>
              <a:t>Выход</a:t>
            </a:r>
            <a:r>
              <a:rPr lang="ru-RU" sz="1600" i="1">
                <a:latin typeface="Times New Roman" pitchFamily="18" charset="0"/>
                <a:cs typeface="Times New Roman" pitchFamily="18" charset="0"/>
              </a:rPr>
              <a:t> - ну тут и так все понятно...------------------------------------------------</a:t>
            </a:r>
            <a:r>
              <a:rPr lang="ru-RU" sz="1600"/>
              <a:t> 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1534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Надо заметить, что рядом с названиями вкладок часто пишется какая-либо комбинация клавиш. Нажатие этой комбинации идентично заданию последовательности команд. Поэтому следует использовать эти комбинации для ускорения работы. Ведь гораздо быстрее нажать </a:t>
            </a:r>
            <a:r>
              <a:rPr lang="ru-RU" b="1">
                <a:cs typeface="Times New Roman" pitchFamily="18" charset="0"/>
              </a:rPr>
              <a:t>Ctrl+S</a:t>
            </a:r>
            <a:r>
              <a:rPr lang="ru-RU">
                <a:cs typeface="Times New Roman" pitchFamily="18" charset="0"/>
              </a:rPr>
              <a:t>, чем задать две команды </a:t>
            </a:r>
            <a:r>
              <a:rPr lang="ru-RU" b="1">
                <a:cs typeface="Times New Roman" pitchFamily="18" charset="0"/>
              </a:rPr>
              <a:t>Файл</a:t>
            </a:r>
            <a:r>
              <a:rPr lang="ru-RU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</a:t>
            </a:r>
            <a:r>
              <a:rPr lang="ru-RU" b="1">
                <a:cs typeface="Times New Roman" pitchFamily="18" charset="0"/>
              </a:rPr>
              <a:t>Сохранить</a:t>
            </a:r>
            <a:r>
              <a:rPr lang="ru-RU">
                <a:cs typeface="Times New Roman" pitchFamily="18" charset="0"/>
              </a:rPr>
              <a:t>. Конечно, эти комбинации клавиш и их назначение необходимо запомнить. 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457200" y="24384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5605" name="Picture 4" descr="C:\Documents and Settings\Администратор.A4AXSBF3FDB6Y53\Рабочий стол\school\новое\leason2a\22.bmp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762000" y="2286000"/>
            <a:ext cx="2667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4191000" y="1981200"/>
            <a:ext cx="4648200" cy="46243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b="1">
                <a:cs typeface="Times New Roman" pitchFamily="18" charset="0"/>
              </a:rPr>
              <a:t>Отменить</a:t>
            </a:r>
            <a:r>
              <a:rPr lang="ru-RU">
                <a:cs typeface="Times New Roman" pitchFamily="18" charset="0"/>
              </a:rPr>
              <a:t> - отмена последнего действия.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Повторить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повторить отмененное действие.------------------------------------------------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Вырезать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- вырезать в буфер обмена выделенный фрагмент рисунка.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Копировать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копировать в буфер обмена выделенный фрагмент рисунка.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Вставить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- вставить из буфера фрагмент рисунка.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Очистить выделение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удаляет выделенную область.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Выделить все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выделяет весь рисунок.-------------------------------------------------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Копировать в файл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сохранить выделенную область в новый фаил.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Вставить из файла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добавить на рабочее поле рисунок, хранящийся в виде графического файла..</a:t>
            </a:r>
            <a:r>
              <a:rPr lang="ru-RU"/>
              <a:t> 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ижний колонтитул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Paint</a:t>
            </a:r>
          </a:p>
        </p:txBody>
      </p:sp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914400" y="381000"/>
            <a:ext cx="7696200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>
                <a:cs typeface="Times New Roman" pitchFamily="18" charset="0"/>
              </a:rPr>
              <a:t>Далее в строке меню находится команда </a:t>
            </a:r>
            <a:r>
              <a:rPr lang="ru-RU" b="1">
                <a:cs typeface="Times New Roman" pitchFamily="18" charset="0"/>
              </a:rPr>
              <a:t>Вид.</a:t>
            </a:r>
            <a:endParaRPr lang="ru-RU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Набор инструментов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показывает/скрывает панель инструментов.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Палитра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- показывает/скрывает панель палитры.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Строка состояния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показывает/скрывает строку состояния.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Панель атрибутов текста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показывает/скрывает панель атрибутов текста.</a:t>
            </a:r>
            <a:r>
              <a:rPr lang="ru-RU"/>
              <a:t> 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                                             Активна только при наборе текста.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609600" y="2590800"/>
            <a:ext cx="3505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26629" name="Picture 4" descr="C:\Documents and Settings\Администратор.A4AXSBF3FDB6Y53\Рабочий стол\school\новое\leason2a\23.bmp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04800" y="2667000"/>
            <a:ext cx="4114800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4876800" y="2667000"/>
            <a:ext cx="3581400" cy="25638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Масштаб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Обычный, крупный, другой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выбор масштаба отображения рисунка.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Показать сетку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на рисунке будет видна сетка для более точного рисования.</a:t>
            </a:r>
            <a:r>
              <a:rPr lang="ru-RU"/>
              <a:t> 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Просмотреть рисунок</a:t>
            </a:r>
            <a:r>
              <a:rPr lang="ru-RU" i="1">
                <a:latin typeface="Times New Roman" pitchFamily="18" charset="0"/>
                <a:cs typeface="Times New Roman" pitchFamily="18" charset="0"/>
              </a:rPr>
              <a:t> - Появление окна с реальным изображением рисунка.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833</TotalTime>
  <Words>1463</Words>
  <Application>Microsoft Office PowerPoint</Application>
  <PresentationFormat>Экран (4:3)</PresentationFormat>
  <Paragraphs>186</Paragraphs>
  <Slides>35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Шары</vt:lpstr>
      <vt:lpstr>Точечный рисунок</vt:lpstr>
      <vt:lpstr>Растровая графика – рисование в Paint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Растровая графика – рисование в Paint</dc:title>
  <dc:creator>Маргарита</dc:creator>
  <cp:lastModifiedBy>Маргарита</cp:lastModifiedBy>
  <cp:revision>59</cp:revision>
  <dcterms:created xsi:type="dcterms:W3CDTF">2003-10-16T05:04:03Z</dcterms:created>
  <dcterms:modified xsi:type="dcterms:W3CDTF">2020-04-10T10:00:44Z</dcterms:modified>
</cp:coreProperties>
</file>